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8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F36F7-873E-4167-87FF-D11B58D8743F}" type="datetimeFigureOut">
              <a:rPr lang="zh-TW" altLang="en-US" smtClean="0"/>
              <a:pPr/>
              <a:t>2011/11/11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B9A9E-D253-4870-94A4-14B4F138624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8746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6EC8-D7E3-44B1-B5ED-8B03ED1BD3F9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43FA3-EC64-4519-B075-5D3CDD121F99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707C-1B70-4110-9602-5618EF7A882A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3875-426F-4423-A79D-530535302EC0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4FD3-677F-4F8B-BEE4-6C01365692ED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0D02-2769-4E05-9CAF-E4A73EB41257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8C83-44A9-4562-9D12-F8C2A96EAFAF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67127-9B80-4110-A706-BCF53BB73F47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44CC-480D-464E-BEE1-1F57D51F7B7C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9CF7F-0B7C-4CF1-AF09-D9EF47C97691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64220-E6C4-46B1-A705-9EDE8E15C068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A27EC-1C6F-444D-877B-4D7C88587979}" type="datetime1">
              <a:rPr lang="en-US" altLang="zh-TW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image" Target="../media/image8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png"/><Relationship Id="rId4" Type="http://schemas.openxmlformats.org/officeDocument/2006/relationships/image" Target="../media/image1.wmf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57200" y="381000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有效數字、</a:t>
            </a:r>
            <a:r>
              <a:rPr lang="zh-TW" altLang="en-US" sz="2800" dirty="0" smtClean="0">
                <a:latin typeface="Verdana" pitchFamily="34" charset="0"/>
                <a:cs typeface="Verdana" pitchFamily="34" charset="0"/>
              </a:rPr>
              <a:t>科學記數法、誤差</a:t>
            </a:r>
            <a:endParaRPr lang="zh-TW" altLang="en-US" sz="28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9600" y="1066800"/>
            <a:ext cx="8229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1. 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有效數字</a:t>
            </a:r>
          </a:p>
          <a:p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(a) </a:t>
            </a:r>
            <a:r>
              <a:rPr lang="zh-TW" alt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是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一個數中，</a:t>
            </a:r>
            <a:r>
              <a:rPr lang="zh-TW" altLang="en-US" sz="20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首個非零數字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，</a:t>
            </a:r>
            <a:r>
              <a:rPr lang="zh-TW" altLang="en-US" sz="20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及其後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的所有數字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不包括補位的零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TW" altLang="en-US" sz="2000" dirty="0" smtClean="0">
              <a:latin typeface="Verdana" pitchFamily="34" charset="0"/>
              <a:cs typeface="Verdana" pitchFamily="34" charset="0"/>
            </a:endParaRPr>
          </a:p>
          <a:p>
            <a:r>
              <a:rPr lang="en-US" altLang="zh-TW" sz="2000" dirty="0" smtClean="0">
                <a:latin typeface="Verdana" pitchFamily="34" charset="0"/>
                <a:cs typeface="Verdana" pitchFamily="34" charset="0"/>
              </a:rPr>
              <a:t>(b) 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一個數的</a:t>
            </a:r>
            <a:r>
              <a:rPr lang="zh-TW" altLang="en-US" sz="20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最有效數字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是，首個非零數字，稱為第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位有效數字</a:t>
            </a:r>
          </a:p>
          <a:p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(c) 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若數值是一個</a:t>
            </a:r>
            <a:r>
              <a:rPr lang="zh-TW" altLang="en-US" sz="20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小數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，則第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位有效數字後所有數字，都是有效數字</a:t>
            </a:r>
          </a:p>
          <a:p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(d) 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若數值是一個捨入的</a:t>
            </a:r>
            <a:r>
              <a:rPr lang="zh-TW" altLang="en-US" sz="20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整數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，則作為</a:t>
            </a:r>
            <a:r>
              <a:rPr lang="zh-TW" altLang="en-US" sz="20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補位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的零，</a:t>
            </a:r>
            <a:r>
              <a:rPr lang="zh-TW" altLang="en-US" sz="2000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並非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有效數字</a:t>
            </a:r>
            <a:endParaRPr lang="zh-TW" altLang="en-US" sz="20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43000" y="3276600"/>
            <a:ext cx="25939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/>
              <a:t>000</a:t>
            </a:r>
            <a:r>
              <a:rPr lang="en-US" altLang="zh-TW" sz="2400" dirty="0" smtClean="0">
                <a:solidFill>
                  <a:srgbClr val="FF0000"/>
                </a:solidFill>
              </a:rPr>
              <a:t>1</a:t>
            </a:r>
            <a:r>
              <a:rPr lang="en-US" altLang="zh-TW" sz="2400" dirty="0" smtClean="0"/>
              <a:t>23.40500</a:t>
            </a:r>
            <a:r>
              <a:rPr lang="en-US" altLang="zh-TW" sz="2400" dirty="0" smtClean="0">
                <a:solidFill>
                  <a:srgbClr val="FF0000"/>
                </a:solidFill>
              </a:rPr>
              <a:t>6</a:t>
            </a:r>
            <a:r>
              <a:rPr lang="en-US" altLang="zh-TW" sz="2400" strike="sngStrike" dirty="0" smtClean="0"/>
              <a:t>000</a:t>
            </a:r>
          </a:p>
          <a:p>
            <a:r>
              <a:rPr lang="en-US" altLang="zh-TW" sz="2400" dirty="0" smtClean="0"/>
              <a:t>0.000</a:t>
            </a:r>
            <a:r>
              <a:rPr lang="en-US" altLang="zh-TW" sz="2400" dirty="0" smtClean="0">
                <a:solidFill>
                  <a:srgbClr val="FF0000"/>
                </a:solidFill>
              </a:rPr>
              <a:t>1</a:t>
            </a:r>
            <a:r>
              <a:rPr lang="en-US" altLang="zh-TW" sz="2400" dirty="0" smtClean="0"/>
              <a:t>234000</a:t>
            </a:r>
            <a:r>
              <a:rPr lang="en-US" altLang="zh-TW" sz="2400" dirty="0" smtClean="0">
                <a:solidFill>
                  <a:srgbClr val="FF0000"/>
                </a:solidFill>
              </a:rPr>
              <a:t>5</a:t>
            </a:r>
            <a:r>
              <a:rPr lang="en-US" altLang="zh-TW" sz="2400" strike="sngStrike" dirty="0" smtClean="0"/>
              <a:t>000</a:t>
            </a:r>
            <a:endParaRPr lang="zh-TW" altLang="en-US" sz="2400" strike="sngStrike" dirty="0"/>
          </a:p>
        </p:txBody>
      </p:sp>
      <p:sp>
        <p:nvSpPr>
          <p:cNvPr id="5" name="矩形 4"/>
          <p:cNvSpPr/>
          <p:nvPr/>
        </p:nvSpPr>
        <p:spPr>
          <a:xfrm>
            <a:off x="3962400" y="3276600"/>
            <a:ext cx="16610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</a:rPr>
              <a:t>123.405006</a:t>
            </a:r>
          </a:p>
          <a:p>
            <a:r>
              <a:rPr lang="en-US" altLang="zh-TW" sz="2400" dirty="0" smtClean="0">
                <a:solidFill>
                  <a:srgbClr val="FF0000"/>
                </a:solidFill>
              </a:rPr>
              <a:t>12340005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600" y="4495800"/>
            <a:ext cx="1981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2. 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科學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記數法</a:t>
            </a:r>
            <a:endParaRPr lang="zh-TW" altLang="en-US" sz="2000" dirty="0" smtClean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38600" y="289560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prstClr val="black"/>
                </a:solidFill>
                <a:latin typeface="Verdana" pitchFamily="34" charset="0"/>
                <a:cs typeface="Verdana" pitchFamily="34" charset="0"/>
              </a:rPr>
              <a:t>有效數字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6019800" y="2895600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prstClr val="black"/>
                </a:solidFill>
                <a:latin typeface="Verdana" pitchFamily="34" charset="0"/>
                <a:cs typeface="Verdana" pitchFamily="34" charset="0"/>
              </a:rPr>
              <a:t>科學記數法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5943600" y="3276600"/>
            <a:ext cx="23134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solidFill>
                  <a:prstClr val="black"/>
                </a:solidFill>
                <a:ea typeface="Verdana" pitchFamily="34" charset="0"/>
                <a:cs typeface="Verdana" pitchFamily="34" charset="0"/>
                <a:sym typeface="Symbol"/>
              </a:rPr>
              <a:t>1.23405006</a:t>
            </a:r>
            <a:r>
              <a:rPr lang="en-US" altLang="zh-TW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  <a:sym typeface="Symbol"/>
              </a:rPr>
              <a:t></a:t>
            </a:r>
            <a:r>
              <a:rPr lang="en-US" altLang="zh-TW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10</a:t>
            </a:r>
            <a:r>
              <a:rPr lang="en-US" altLang="zh-TW" sz="2400" baseline="300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2</a:t>
            </a:r>
            <a:endParaRPr lang="en-US" altLang="zh-TW" sz="2400" dirty="0" smtClean="0">
              <a:solidFill>
                <a:srgbClr val="FF0000"/>
              </a:solidFill>
              <a:ea typeface="Verdana" pitchFamily="34" charset="0"/>
              <a:cs typeface="Verdana" pitchFamily="34" charset="0"/>
            </a:endParaRPr>
          </a:p>
          <a:p>
            <a:r>
              <a:rPr lang="en-US" altLang="zh-TW" sz="2400" dirty="0" smtClean="0">
                <a:solidFill>
                  <a:prstClr val="black"/>
                </a:solidFill>
                <a:ea typeface="Verdana" pitchFamily="34" charset="0"/>
                <a:cs typeface="Verdana" pitchFamily="34" charset="0"/>
                <a:sym typeface="Symbol"/>
              </a:rPr>
              <a:t>1.2340005</a:t>
            </a:r>
            <a:r>
              <a:rPr lang="en-US" altLang="zh-TW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  <a:sym typeface="Symbol"/>
              </a:rPr>
              <a:t></a:t>
            </a:r>
            <a:r>
              <a:rPr lang="en-US" altLang="zh-TW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10</a:t>
            </a:r>
            <a:r>
              <a:rPr lang="en-US" altLang="zh-TW" sz="2400" baseline="300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  <a:sym typeface="Symbol"/>
              </a:rPr>
              <a:t></a:t>
            </a:r>
            <a:r>
              <a:rPr lang="en-US" altLang="zh-TW" sz="2400" baseline="300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4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2" name="矩形 11"/>
          <p:cNvSpPr/>
          <p:nvPr/>
        </p:nvSpPr>
        <p:spPr>
          <a:xfrm>
            <a:off x="1676400" y="4953000"/>
            <a:ext cx="5257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把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數字寫成 </a:t>
            </a:r>
            <a:r>
              <a:rPr lang="en-US" altLang="zh-TW" sz="2000" dirty="0" smtClean="0">
                <a:solidFill>
                  <a:srgbClr val="FF0000"/>
                </a:solidFill>
                <a:latin typeface="Cambria Math"/>
                <a:ea typeface="Cambria Math"/>
                <a:cs typeface="Verdana" pitchFamily="34" charset="0"/>
                <a:sym typeface="Symbol"/>
              </a:rPr>
              <a:t>𝒙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Symbol"/>
              </a:rPr>
              <a:t>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10ⁿ 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的形式</a:t>
            </a:r>
            <a:endParaRPr lang="en-US" altLang="zh-TW" sz="2000" dirty="0" smtClean="0">
              <a:latin typeface="Verdana" pitchFamily="34" charset="0"/>
              <a:cs typeface="Verdana" pitchFamily="34" charset="0"/>
            </a:endParaRPr>
          </a:p>
          <a:p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(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其中 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Symbol"/>
              </a:rPr>
              <a:t></a:t>
            </a:r>
            <a:r>
              <a:rPr lang="en-US" altLang="zh-TW" sz="2000" dirty="0" smtClean="0">
                <a:solidFill>
                  <a:srgbClr val="FF0000"/>
                </a:solidFill>
                <a:latin typeface="Cambria Math"/>
                <a:ea typeface="Cambria Math"/>
                <a:cs typeface="Verdana" pitchFamily="34" charset="0"/>
                <a:sym typeface="Symbol"/>
              </a:rPr>
              <a:t>𝒙</a:t>
            </a:r>
            <a:r>
              <a:rPr lang="en-US" altLang="zh-TW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&lt;10 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及 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zh-TW" altLang="en-US" sz="2000" dirty="0" smtClean="0">
                <a:latin typeface="Verdana" pitchFamily="34" charset="0"/>
                <a:cs typeface="Verdana" pitchFamily="34" charset="0"/>
              </a:rPr>
              <a:t>是一個整數</a:t>
            </a:r>
            <a:r>
              <a:rPr lang="en-US" altLang="zh-TW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TW" altLang="en-US" sz="2000" dirty="0">
              <a:latin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4800" y="457200"/>
            <a:ext cx="54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3. </a:t>
            </a:r>
            <a:r>
              <a:rPr lang="zh-TW" altLang="en-US" dirty="0" smtClean="0"/>
              <a:t>誤差：</a:t>
            </a:r>
            <a:r>
              <a:rPr lang="en-US" altLang="zh-TW" dirty="0" smtClean="0"/>
              <a:t>(</a:t>
            </a:r>
            <a:r>
              <a:rPr lang="zh-TW" altLang="en-US" dirty="0" smtClean="0"/>
              <a:t>點算人數時，數多或數少，就是誤差。</a:t>
            </a:r>
            <a:r>
              <a:rPr lang="en-US" altLang="zh-TW" dirty="0" smtClean="0"/>
              <a:t>)</a:t>
            </a:r>
            <a:endParaRPr lang="zh-TW" altLang="en-US" dirty="0" smtClean="0"/>
          </a:p>
          <a:p>
            <a:r>
              <a:rPr lang="en-US" altLang="zh-TW" dirty="0" smtClean="0"/>
              <a:t>  (a) </a:t>
            </a:r>
            <a:r>
              <a:rPr lang="zh-TW" altLang="en-US" dirty="0" smtClean="0">
                <a:solidFill>
                  <a:srgbClr val="FF0000"/>
                </a:solidFill>
              </a:rPr>
              <a:t>絕對</a:t>
            </a:r>
            <a:r>
              <a:rPr lang="zh-TW" altLang="en-US" dirty="0" smtClean="0"/>
              <a:t>誤差 </a:t>
            </a:r>
            <a:r>
              <a:rPr lang="en-US" altLang="zh-TW" dirty="0" smtClean="0"/>
              <a:t>= |</a:t>
            </a:r>
            <a:r>
              <a:rPr lang="zh-TW" altLang="en-US" dirty="0" smtClean="0"/>
              <a:t>量度值</a:t>
            </a:r>
            <a:r>
              <a:rPr lang="en-US" altLang="zh-TW" dirty="0" smtClean="0"/>
              <a:t>(</a:t>
            </a:r>
            <a:r>
              <a:rPr lang="zh-TW" altLang="en-US" dirty="0" smtClean="0"/>
              <a:t>或估值</a:t>
            </a:r>
            <a:r>
              <a:rPr lang="en-US" altLang="zh-TW" dirty="0" smtClean="0"/>
              <a:t>)</a:t>
            </a:r>
            <a:r>
              <a:rPr lang="zh-TW" altLang="en-US" dirty="0" smtClean="0">
                <a:sym typeface="Symbol"/>
              </a:rPr>
              <a:t></a:t>
            </a:r>
            <a:r>
              <a:rPr lang="zh-TW" altLang="en-US" dirty="0" smtClean="0"/>
              <a:t>真確值</a:t>
            </a:r>
            <a:r>
              <a:rPr lang="en-US" altLang="zh-TW" dirty="0" smtClean="0"/>
              <a:t>|</a:t>
            </a:r>
            <a:endParaRPr lang="zh-TW" altLang="en-US" dirty="0" smtClean="0"/>
          </a:p>
        </p:txBody>
      </p:sp>
      <p:sp>
        <p:nvSpPr>
          <p:cNvPr id="4" name="矩形 3"/>
          <p:cNvSpPr/>
          <p:nvPr/>
        </p:nvSpPr>
        <p:spPr>
          <a:xfrm>
            <a:off x="304800" y="2486561"/>
            <a:ext cx="48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準確至</a:t>
            </a:r>
            <a:r>
              <a:rPr lang="zh-TW" altLang="en-US" dirty="0" smtClean="0"/>
              <a:t>：</a:t>
            </a:r>
            <a:r>
              <a:rPr lang="en-US" altLang="zh-TW" dirty="0" smtClean="0"/>
              <a:t>?</a:t>
            </a:r>
            <a:r>
              <a:rPr lang="zh-TW" altLang="en-US" dirty="0" smtClean="0"/>
              <a:t>單位 </a:t>
            </a:r>
            <a:r>
              <a:rPr lang="en-US" altLang="zh-TW" dirty="0" smtClean="0"/>
              <a:t>(</a:t>
            </a:r>
            <a:r>
              <a:rPr lang="en-US" altLang="zh-TW" dirty="0" smtClean="0">
                <a:solidFill>
                  <a:srgbClr val="FF0000"/>
                </a:solidFill>
              </a:rPr>
              <a:t>0.1</a:t>
            </a:r>
            <a:r>
              <a:rPr lang="en-US" altLang="zh-TW" dirty="0" smtClean="0"/>
              <a:t>,0.5,</a:t>
            </a: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,5,</a:t>
            </a:r>
            <a:r>
              <a:rPr lang="en-US" altLang="zh-TW" dirty="0" smtClean="0">
                <a:solidFill>
                  <a:srgbClr val="FF0000"/>
                </a:solidFill>
              </a:rPr>
              <a:t>10</a:t>
            </a:r>
            <a:r>
              <a:rPr lang="en-US" altLang="zh-TW" dirty="0" smtClean="0"/>
              <a:t>,...)</a:t>
            </a:r>
          </a:p>
          <a:p>
            <a:r>
              <a:rPr lang="en-US" altLang="zh-TW" dirty="0" smtClean="0"/>
              <a:t>(d) </a:t>
            </a:r>
            <a:r>
              <a:rPr lang="zh-TW" altLang="en-US" dirty="0" smtClean="0"/>
              <a:t>最大</a:t>
            </a:r>
            <a:r>
              <a:rPr lang="zh-TW" altLang="en-US" dirty="0" smtClean="0">
                <a:solidFill>
                  <a:srgbClr val="FF0000"/>
                </a:solidFill>
              </a:rPr>
              <a:t>絕對</a:t>
            </a:r>
            <a:r>
              <a:rPr lang="zh-TW" altLang="en-US" dirty="0" smtClean="0"/>
              <a:t>誤差</a:t>
            </a:r>
          </a:p>
          <a:p>
            <a:r>
              <a:rPr lang="en-US" altLang="zh-TW" dirty="0" smtClean="0"/>
              <a:t>	= </a:t>
            </a:r>
            <a:r>
              <a:rPr lang="zh-TW" altLang="en-US" dirty="0" smtClean="0">
                <a:solidFill>
                  <a:srgbClr val="FF0000"/>
                </a:solidFill>
              </a:rPr>
              <a:t>量度值</a:t>
            </a:r>
            <a:r>
              <a:rPr lang="zh-TW" altLang="en-US" dirty="0" smtClean="0"/>
              <a:t>與</a:t>
            </a:r>
            <a:r>
              <a:rPr lang="zh-TW" altLang="en-US" dirty="0" smtClean="0">
                <a:solidFill>
                  <a:srgbClr val="FF0000"/>
                </a:solidFill>
              </a:rPr>
              <a:t>真確值</a:t>
            </a:r>
            <a:r>
              <a:rPr lang="zh-TW" altLang="en-US" dirty="0" smtClean="0"/>
              <a:t>的最大可能誤差</a:t>
            </a:r>
          </a:p>
        </p:txBody>
      </p:sp>
      <p:sp>
        <p:nvSpPr>
          <p:cNvPr id="5" name="矩形 4"/>
          <p:cNvSpPr/>
          <p:nvPr/>
        </p:nvSpPr>
        <p:spPr>
          <a:xfrm>
            <a:off x="6477000" y="2286000"/>
            <a:ext cx="19812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準確至最接近的</a:t>
            </a:r>
            <a:r>
              <a:rPr lang="en-US" altLang="zh-TW" dirty="0" smtClean="0">
                <a:solidFill>
                  <a:srgbClr val="FF0000"/>
                </a:solidFill>
              </a:rPr>
              <a:t>1cm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9" name="直線單箭頭接點 8"/>
          <p:cNvCxnSpPr/>
          <p:nvPr/>
        </p:nvCxnSpPr>
        <p:spPr>
          <a:xfrm flipV="1">
            <a:off x="7467600" y="3962400"/>
            <a:ext cx="0" cy="53340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6858000" y="445906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35cm</a:t>
            </a:r>
          </a:p>
          <a:p>
            <a:pPr algn="ctr"/>
            <a:r>
              <a:rPr lang="zh-TW" altLang="en-US" dirty="0" smtClean="0"/>
              <a:t>量度值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5791200" y="41910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(35</a:t>
            </a:r>
            <a:r>
              <a:rPr lang="en-US" altLang="zh-TW" dirty="0" smtClean="0">
                <a:solidFill>
                  <a:srgbClr val="FF0000"/>
                </a:solidFill>
                <a:sym typeface="Symbol"/>
              </a:rPr>
              <a:t></a:t>
            </a:r>
            <a:r>
              <a:rPr lang="en-US" altLang="zh-TW" dirty="0" smtClean="0">
                <a:solidFill>
                  <a:srgbClr val="FF0000"/>
                </a:solidFill>
              </a:rPr>
              <a:t>0.5</a:t>
            </a:r>
            <a:r>
              <a:rPr lang="en-US" altLang="zh-TW" dirty="0" smtClean="0"/>
              <a:t>)</a:t>
            </a:r>
          </a:p>
          <a:p>
            <a:pPr algn="ctr"/>
            <a:r>
              <a:rPr lang="en-US" altLang="zh-TW" dirty="0" smtClean="0"/>
              <a:t>34.5cm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7924800" y="41910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(35</a:t>
            </a:r>
            <a:r>
              <a:rPr lang="en-US" altLang="zh-TW" dirty="0" smtClean="0">
                <a:solidFill>
                  <a:srgbClr val="FF0000"/>
                </a:solidFill>
              </a:rPr>
              <a:t>+0.5</a:t>
            </a:r>
            <a:r>
              <a:rPr lang="en-US" altLang="zh-TW" dirty="0" smtClean="0"/>
              <a:t>)</a:t>
            </a:r>
          </a:p>
          <a:p>
            <a:pPr algn="ctr"/>
            <a:r>
              <a:rPr lang="en-US" altLang="zh-TW" dirty="0" smtClean="0"/>
              <a:t>35.5cm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477000" y="3124200"/>
            <a:ext cx="19812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</a:rPr>
              <a:t>最大絕對誤差</a:t>
            </a:r>
            <a:r>
              <a:rPr lang="en-US" altLang="zh-TW" dirty="0" smtClean="0">
                <a:solidFill>
                  <a:srgbClr val="FF0000"/>
                </a:solidFill>
              </a:rPr>
              <a:t>0.5cm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4800" y="41910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/>
              <a:t>(e)	</a:t>
            </a:r>
            <a:r>
              <a:rPr lang="zh-TW" altLang="en-US" dirty="0" smtClean="0">
                <a:solidFill>
                  <a:srgbClr val="FF0000"/>
                </a:solidFill>
              </a:rPr>
              <a:t>上限</a:t>
            </a:r>
            <a:r>
              <a:rPr lang="zh-TW" altLang="en-US" dirty="0" smtClean="0"/>
              <a:t> </a:t>
            </a:r>
            <a:r>
              <a:rPr lang="en-US" altLang="zh-TW" dirty="0" smtClean="0"/>
              <a:t>= </a:t>
            </a:r>
            <a:r>
              <a:rPr lang="zh-TW" altLang="en-US" dirty="0" smtClean="0"/>
              <a:t>量度值 </a:t>
            </a:r>
            <a:r>
              <a:rPr lang="en-US" altLang="zh-TW" dirty="0" smtClean="0"/>
              <a:t>+ </a:t>
            </a:r>
            <a:r>
              <a:rPr lang="zh-TW" altLang="en-US" dirty="0" smtClean="0"/>
              <a:t>最大絕對誤差</a:t>
            </a:r>
          </a:p>
          <a:p>
            <a:r>
              <a:rPr lang="en-US" altLang="zh-TW" dirty="0" smtClean="0"/>
              <a:t>	</a:t>
            </a:r>
            <a:r>
              <a:rPr lang="zh-TW" altLang="en-US" dirty="0" smtClean="0">
                <a:solidFill>
                  <a:srgbClr val="FF0000"/>
                </a:solidFill>
              </a:rPr>
              <a:t>下限</a:t>
            </a:r>
            <a:r>
              <a:rPr lang="zh-TW" altLang="en-US" dirty="0" smtClean="0"/>
              <a:t> </a:t>
            </a:r>
            <a:r>
              <a:rPr lang="en-US" altLang="zh-TW" dirty="0" smtClean="0"/>
              <a:t>= </a:t>
            </a:r>
            <a:r>
              <a:rPr lang="zh-TW" altLang="en-US" dirty="0" smtClean="0"/>
              <a:t>量度值 </a:t>
            </a:r>
            <a:r>
              <a:rPr lang="en-US" altLang="zh-TW" dirty="0" smtClean="0"/>
              <a:t>– </a:t>
            </a:r>
            <a:r>
              <a:rPr lang="zh-TW" altLang="en-US" dirty="0" smtClean="0"/>
              <a:t>最大絕對誤差</a:t>
            </a:r>
          </a:p>
        </p:txBody>
      </p:sp>
      <p:sp>
        <p:nvSpPr>
          <p:cNvPr id="16" name="矩形 15"/>
          <p:cNvSpPr/>
          <p:nvPr/>
        </p:nvSpPr>
        <p:spPr>
          <a:xfrm>
            <a:off x="6096000" y="49530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下限</a:t>
            </a:r>
            <a:endParaRPr lang="zh-TW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8229600" y="49530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上限</a:t>
            </a:r>
            <a:endParaRPr lang="zh-TW" altLang="en-US" sz="14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6096000" y="76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/>
              <a:t>真確值</a:t>
            </a:r>
            <a:endParaRPr lang="en-US" altLang="zh-TW" dirty="0" smtClean="0"/>
          </a:p>
          <a:p>
            <a:pPr algn="ctr"/>
            <a:r>
              <a:rPr lang="en-US" altLang="zh-TW" dirty="0" smtClean="0"/>
              <a:t>35.6cm</a:t>
            </a:r>
            <a:endParaRPr lang="zh-TW" altLang="en-US" dirty="0"/>
          </a:p>
        </p:txBody>
      </p:sp>
      <p:graphicFrame>
        <p:nvGraphicFramePr>
          <p:cNvPr id="19" name="物件 18"/>
          <p:cNvGraphicFramePr>
            <a:graphicFrameLocks noChangeAspect="1"/>
          </p:cNvGraphicFramePr>
          <p:nvPr/>
        </p:nvGraphicFramePr>
        <p:xfrm>
          <a:off x="7162800" y="1447800"/>
          <a:ext cx="533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方程式" r:id="rId3" imgW="393480" imgH="393480" progId="Equation.3">
                  <p:embed/>
                </p:oleObj>
              </mc:Choice>
              <mc:Fallback>
                <p:oleObj name="方程式" r:id="rId3" imgW="3934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1447800"/>
                        <a:ext cx="533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字方塊 19"/>
          <p:cNvSpPr txBox="1"/>
          <p:nvPr/>
        </p:nvSpPr>
        <p:spPr>
          <a:xfrm>
            <a:off x="6858000" y="7620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/>
              <a:t>絕對誤差</a:t>
            </a:r>
            <a:endParaRPr lang="en-US" altLang="zh-TW" dirty="0" smtClean="0"/>
          </a:p>
          <a:p>
            <a:pPr algn="ctr"/>
            <a:r>
              <a:rPr lang="en-US" altLang="zh-TW" dirty="0" smtClean="0"/>
              <a:t>= 0.6cm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7543800" y="76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/>
              <a:t>量度值</a:t>
            </a:r>
            <a:endParaRPr lang="en-US" altLang="zh-TW" dirty="0" smtClean="0"/>
          </a:p>
          <a:p>
            <a:pPr algn="ctr"/>
            <a:r>
              <a:rPr lang="en-US" altLang="zh-TW" dirty="0" smtClean="0"/>
              <a:t>35cm</a:t>
            </a:r>
            <a:endParaRPr lang="zh-TW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7267018" y="152400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solidFill>
                  <a:prstClr val="black"/>
                </a:solidFill>
                <a:sym typeface="Symbol"/>
              </a:rPr>
              <a:t></a:t>
            </a:r>
            <a:endParaRPr lang="zh-TW" altLang="en-US" dirty="0"/>
          </a:p>
        </p:txBody>
      </p:sp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54324"/>
              </p:ext>
            </p:extLst>
          </p:nvPr>
        </p:nvGraphicFramePr>
        <p:xfrm>
          <a:off x="7696201" y="5528634"/>
          <a:ext cx="457199" cy="643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方程式" r:id="rId5" imgW="279360" imgH="393480" progId="Equation.3">
                  <p:embed/>
                </p:oleObj>
              </mc:Choice>
              <mc:Fallback>
                <p:oleObj name="方程式" r:id="rId5" imgW="27936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1" y="5528634"/>
                        <a:ext cx="457199" cy="64356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投影片編號版面配置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6" name="矩形 25"/>
          <p:cNvSpPr/>
          <p:nvPr/>
        </p:nvSpPr>
        <p:spPr>
          <a:xfrm>
            <a:off x="3124200" y="6248400"/>
            <a:ext cx="2422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真確值多少</a:t>
            </a:r>
            <a:r>
              <a:rPr lang="en-US" altLang="zh-TW" dirty="0" smtClean="0">
                <a:solidFill>
                  <a:prstClr val="black"/>
                </a:solidFill>
              </a:rPr>
              <a:t>? </a:t>
            </a:r>
            <a:r>
              <a:rPr lang="zh-TW" altLang="en-US" dirty="0" smtClean="0">
                <a:solidFill>
                  <a:srgbClr val="FF0000"/>
                </a:solidFill>
              </a:rPr>
              <a:t>無法知道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5791200" y="4800600"/>
            <a:ext cx="3276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8555890" y="4742164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>
            <a:off x="6382589" y="47244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7650728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方程式" r:id="rId7" imgW="114120" imgH="215640" progId="Equation.3">
                  <p:embed/>
                </p:oleObj>
              </mc:Choice>
              <mc:Fallback>
                <p:oleObj name="方程式" r:id="rId7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>
              <a:xfrm>
                <a:off x="1181498" y="3429000"/>
                <a:ext cx="2552302" cy="632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b="0" i="1" smtClean="0">
                              <a:latin typeface="Cambria Math"/>
                            </a:rPr>
                            <m:t>量度值</m:t>
                          </m:r>
                          <m:r>
                            <m:rPr>
                              <m:nor/>
                            </m:rPr>
                            <a:rPr lang="zh-TW" altLang="en-US" dirty="0" smtClean="0">
                              <a:solidFill>
                                <a:srgbClr val="FF0000"/>
                              </a:solidFill>
                            </a:rPr>
                            <m:t>準確至</m:t>
                          </m:r>
                          <m:r>
                            <a:rPr lang="zh-TW" altLang="en-US" b="0" i="1" dirty="0" smtClean="0">
                              <a:latin typeface="Cambria Math"/>
                            </a:rPr>
                            <m:t>的單位</m:t>
                          </m:r>
                        </m:num>
                        <m:den>
                          <m:r>
                            <a:rPr lang="en-US" altLang="zh-TW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498" y="3429000"/>
                <a:ext cx="2552302" cy="63286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>
              <a:xfrm>
                <a:off x="410740" y="1143000"/>
                <a:ext cx="2637260" cy="609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dirty="0" smtClean="0"/>
                  <a:t>(b)</a:t>
                </a:r>
                <a:r>
                  <a:rPr lang="zh-TW" altLang="en-US" dirty="0" smtClean="0"/>
                  <a:t> </a:t>
                </a:r>
                <a:r>
                  <a:rPr lang="zh-TW" altLang="en-US" dirty="0" smtClean="0">
                    <a:solidFill>
                      <a:srgbClr val="FF0000"/>
                    </a:solidFill>
                  </a:rPr>
                  <a:t>相對</a:t>
                </a:r>
                <a:r>
                  <a:rPr lang="zh-TW" altLang="en-US" dirty="0"/>
                  <a:t>誤差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TW" altLang="en-US" dirty="0" smtClean="0">
                            <a:solidFill>
                              <a:srgbClr val="FF0000"/>
                            </a:solidFill>
                          </a:rPr>
                          <m:t>絕對</m:t>
                        </m:r>
                        <m:r>
                          <m:rPr>
                            <m:nor/>
                          </m:rPr>
                          <a:rPr lang="zh-TW" altLang="en-US" dirty="0"/>
                          <m:t>誤差</m:t>
                        </m:r>
                      </m:num>
                      <m:den>
                        <m:r>
                          <m:rPr>
                            <m:nor/>
                          </m:rPr>
                          <a:rPr lang="zh-TW" altLang="en-US" dirty="0" smtClean="0">
                            <a:solidFill>
                              <a:srgbClr val="FF0000"/>
                            </a:solidFill>
                          </a:rPr>
                          <m:t>真</m:t>
                        </m:r>
                        <m:r>
                          <m:rPr>
                            <m:nor/>
                          </m:rPr>
                          <a:rPr lang="zh-TW" altLang="en-US" dirty="0"/>
                          <m:t>確值</m:t>
                        </m:r>
                      </m:den>
                    </m:f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40" y="1143000"/>
                <a:ext cx="2637260" cy="609911"/>
              </a:xfrm>
              <a:prstGeom prst="rect">
                <a:avLst/>
              </a:prstGeom>
              <a:blipFill rotWithShape="1">
                <a:blip r:embed="rId10"/>
                <a:stretch>
                  <a:fillRect l="-18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/>
              <p:cNvSpPr txBox="1"/>
              <p:nvPr/>
            </p:nvSpPr>
            <p:spPr>
              <a:xfrm>
                <a:off x="401580" y="1780032"/>
                <a:ext cx="3256020" cy="609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dirty="0" smtClean="0"/>
                  <a:t>(c) </a:t>
                </a:r>
                <a:r>
                  <a:rPr lang="zh-TW" altLang="en-US" dirty="0" smtClean="0">
                    <a:solidFill>
                      <a:srgbClr val="FF0000"/>
                    </a:solidFill>
                  </a:rPr>
                  <a:t>百分</a:t>
                </a:r>
                <a:r>
                  <a:rPr lang="zh-TW" altLang="en-US" dirty="0" smtClean="0"/>
                  <a:t>誤差 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TW" altLang="en-US" dirty="0" smtClean="0">
                            <a:solidFill>
                              <a:srgbClr val="FF0000"/>
                            </a:solidFill>
                          </a:rPr>
                          <m:t>絕對</m:t>
                        </m:r>
                        <m:r>
                          <m:rPr>
                            <m:nor/>
                          </m:rPr>
                          <a:rPr lang="zh-TW" altLang="en-US" dirty="0"/>
                          <m:t>誤差</m:t>
                        </m:r>
                      </m:num>
                      <m:den>
                        <m:r>
                          <m:rPr>
                            <m:nor/>
                          </m:rPr>
                          <a:rPr lang="zh-TW" altLang="en-US" dirty="0" smtClean="0">
                            <a:solidFill>
                              <a:srgbClr val="FF0000"/>
                            </a:solidFill>
                          </a:rPr>
                          <m:t>真</m:t>
                        </m:r>
                        <m:r>
                          <m:rPr>
                            <m:nor/>
                          </m:rPr>
                          <a:rPr lang="zh-TW" altLang="en-US" dirty="0"/>
                          <m:t>確值</m:t>
                        </m:r>
                      </m:den>
                    </m:f>
                  </m:oMath>
                </a14:m>
                <a:r>
                  <a:rPr lang="zh-TW" altLang="en-US" dirty="0" smtClean="0">
                    <a:sym typeface="Symbol"/>
                  </a:rPr>
                  <a:t></a:t>
                </a:r>
                <a:r>
                  <a:rPr lang="en-US" altLang="zh-TW" dirty="0" smtClean="0">
                    <a:sym typeface="Symbol"/>
                  </a:rPr>
                  <a:t>100%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29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0" y="1780032"/>
                <a:ext cx="3256020" cy="609911"/>
              </a:xfrm>
              <a:prstGeom prst="rect">
                <a:avLst/>
              </a:prstGeom>
              <a:blipFill rotWithShape="1">
                <a:blip r:embed="rId11"/>
                <a:stretch>
                  <a:fillRect l="-1685" r="-74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字方塊 29"/>
              <p:cNvSpPr txBox="1"/>
              <p:nvPr/>
            </p:nvSpPr>
            <p:spPr>
              <a:xfrm>
                <a:off x="304800" y="4876800"/>
                <a:ext cx="3459793" cy="609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dirty="0" smtClean="0"/>
                  <a:t>(f) </a:t>
                </a:r>
                <a:r>
                  <a:rPr lang="zh-TW" altLang="en-US" dirty="0" smtClean="0"/>
                  <a:t>最大</a:t>
                </a:r>
                <a:r>
                  <a:rPr lang="zh-TW" altLang="en-US" dirty="0" smtClean="0">
                    <a:solidFill>
                      <a:srgbClr val="FF0000"/>
                    </a:solidFill>
                  </a:rPr>
                  <a:t>相對</a:t>
                </a:r>
                <a:r>
                  <a:rPr lang="zh-TW" altLang="en-US" dirty="0"/>
                  <a:t>誤差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TW" altLang="en-US" dirty="0"/>
                          <m:t>最大</m:t>
                        </m:r>
                        <m:r>
                          <m:rPr>
                            <m:nor/>
                          </m:rPr>
                          <a:rPr lang="zh-TW" altLang="en-US" dirty="0" smtClean="0">
                            <a:solidFill>
                              <a:srgbClr val="FF0000"/>
                            </a:solidFill>
                          </a:rPr>
                          <m:t>絕對</m:t>
                        </m:r>
                        <m:r>
                          <m:rPr>
                            <m:nor/>
                          </m:rPr>
                          <a:rPr lang="zh-TW" altLang="en-US" dirty="0"/>
                          <m:t>誤差</m:t>
                        </m:r>
                      </m:num>
                      <m:den>
                        <m:r>
                          <m:rPr>
                            <m:nor/>
                          </m:rPr>
                          <a:rPr lang="zh-TW" altLang="en-US" dirty="0" smtClean="0">
                            <a:solidFill>
                              <a:srgbClr val="FF0000"/>
                            </a:solidFill>
                          </a:rPr>
                          <m:t>量度</m:t>
                        </m:r>
                        <m:r>
                          <m:rPr>
                            <m:nor/>
                          </m:rPr>
                          <a:rPr lang="zh-TW" altLang="en-US" dirty="0"/>
                          <m:t>值</m:t>
                        </m:r>
                      </m:den>
                    </m:f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0" name="文字方塊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876800"/>
                <a:ext cx="3459793" cy="609911"/>
              </a:xfrm>
              <a:prstGeom prst="rect">
                <a:avLst/>
              </a:prstGeom>
              <a:blipFill rotWithShape="1">
                <a:blip r:embed="rId12"/>
                <a:stretch>
                  <a:fillRect l="-140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字方塊 30"/>
              <p:cNvSpPr txBox="1"/>
              <p:nvPr/>
            </p:nvSpPr>
            <p:spPr>
              <a:xfrm>
                <a:off x="276825" y="5486400"/>
                <a:ext cx="4218975" cy="608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dirty="0" smtClean="0"/>
                  <a:t>(g) </a:t>
                </a:r>
                <a:r>
                  <a:rPr lang="zh-TW" altLang="en-US" dirty="0" smtClean="0"/>
                  <a:t>最大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百分</a:t>
                </a:r>
                <a:r>
                  <a:rPr lang="zh-TW" altLang="en-US" dirty="0" smtClean="0"/>
                  <a:t>誤差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TW" altLang="en-US" dirty="0"/>
                          <m:t>最大</m:t>
                        </m:r>
                        <m:r>
                          <m:rPr>
                            <m:nor/>
                          </m:rPr>
                          <a:rPr lang="zh-TW" altLang="en-US" dirty="0" smtClean="0">
                            <a:solidFill>
                              <a:srgbClr val="FF0000"/>
                            </a:solidFill>
                          </a:rPr>
                          <m:t>絕對</m:t>
                        </m:r>
                        <m:r>
                          <m:rPr>
                            <m:nor/>
                          </m:rPr>
                          <a:rPr lang="zh-TW" altLang="en-US" dirty="0"/>
                          <m:t>誤差</m:t>
                        </m:r>
                      </m:num>
                      <m:den>
                        <m:r>
                          <m:rPr>
                            <m:nor/>
                          </m:rPr>
                          <a:rPr lang="zh-TW" altLang="en-US" dirty="0" smtClean="0">
                            <a:solidFill>
                              <a:srgbClr val="FF0000"/>
                            </a:solidFill>
                          </a:rPr>
                          <m:t>量度</m:t>
                        </m:r>
                        <m:r>
                          <m:rPr>
                            <m:nor/>
                          </m:rPr>
                          <a:rPr lang="zh-TW" altLang="en-US" dirty="0"/>
                          <m:t>值</m:t>
                        </m:r>
                      </m:den>
                    </m:f>
                    <m:r>
                      <m:rPr>
                        <m:nor/>
                      </m:rPr>
                      <a:rPr lang="en-US" altLang="zh-TW" dirty="0"/>
                      <m:t>× 100%</m:t>
                    </m:r>
                  </m:oMath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31" name="文字方塊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25" y="5486400"/>
                <a:ext cx="4218975" cy="608115"/>
              </a:xfrm>
              <a:prstGeom prst="rect">
                <a:avLst/>
              </a:prstGeom>
              <a:blipFill rotWithShape="1">
                <a:blip r:embed="rId13"/>
                <a:stretch>
                  <a:fillRect l="-115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>
          <a:xfrm>
            <a:off x="6011123" y="5650468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/>
              <a:t>最大</a:t>
            </a:r>
            <a:r>
              <a:rPr lang="zh-TW" altLang="en-US" dirty="0" smtClean="0">
                <a:solidFill>
                  <a:srgbClr val="FF0000"/>
                </a:solidFill>
              </a:rPr>
              <a:t>相對</a:t>
            </a:r>
            <a:r>
              <a:rPr lang="zh-TW" altLang="en-US" dirty="0" smtClean="0"/>
              <a:t>誤差</a:t>
            </a:r>
            <a:r>
              <a:rPr lang="en-US" altLang="zh-TW" dirty="0" smtClean="0"/>
              <a:t>=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741831"/>
              </p:ext>
            </p:extLst>
          </p:nvPr>
        </p:nvGraphicFramePr>
        <p:xfrm>
          <a:off x="1066800" y="152400"/>
          <a:ext cx="7696200" cy="2763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2600"/>
                <a:gridCol w="3581400"/>
                <a:gridCol w="23622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誤差</a:t>
                      </a:r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例</a:t>
                      </a:r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量度值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35</a:t>
                      </a:r>
                      <a:endParaRPr lang="zh-TW" altLang="en-US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真確值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35.6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絕對誤差 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|</a:t>
                      </a:r>
                      <a:r>
                        <a:rPr lang="zh-TW" altLang="en-US" sz="1800" dirty="0" smtClean="0"/>
                        <a:t>量度值</a:t>
                      </a:r>
                      <a:r>
                        <a:rPr lang="zh-TW" altLang="en-US" sz="1800" dirty="0" smtClean="0">
                          <a:sym typeface="Symbol"/>
                        </a:rPr>
                        <a:t></a:t>
                      </a:r>
                      <a:r>
                        <a:rPr lang="zh-TW" altLang="en-US" sz="1800" dirty="0" smtClean="0"/>
                        <a:t>真確值</a:t>
                      </a:r>
                      <a:r>
                        <a:rPr lang="en-US" altLang="zh-TW" sz="1800" dirty="0" smtClean="0"/>
                        <a:t>|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0.6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相對誤差 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u="sng" dirty="0" smtClean="0"/>
                        <a:t>|</a:t>
                      </a:r>
                      <a:r>
                        <a:rPr lang="zh-TW" altLang="en-US" sz="1800" u="sng" dirty="0" smtClean="0"/>
                        <a:t>量度值</a:t>
                      </a:r>
                      <a:r>
                        <a:rPr lang="zh-TW" altLang="en-US" sz="1800" u="sng" dirty="0" smtClean="0">
                          <a:sym typeface="Symbol"/>
                        </a:rPr>
                        <a:t></a:t>
                      </a:r>
                      <a:r>
                        <a:rPr lang="zh-TW" altLang="en-US" sz="1800" u="sng" dirty="0" smtClean="0"/>
                        <a:t>真確值</a:t>
                      </a:r>
                      <a:r>
                        <a:rPr lang="en-US" altLang="zh-TW" sz="1800" u="sng" dirty="0" smtClean="0"/>
                        <a:t>|</a:t>
                      </a:r>
                      <a:endParaRPr lang="zh-TW" altLang="en-US" u="sng" dirty="0" smtClean="0"/>
                    </a:p>
                    <a:p>
                      <a:pPr algn="ctr"/>
                      <a:r>
                        <a:rPr lang="zh-TW" altLang="en-US" sz="1800" dirty="0" smtClean="0"/>
                        <a:t>真確值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smtClean="0"/>
                        <a:t>0.6</a:t>
                      </a:r>
                    </a:p>
                    <a:p>
                      <a:pPr algn="ctr"/>
                      <a:r>
                        <a:rPr lang="en-US" altLang="zh-TW" dirty="0" smtClean="0"/>
                        <a:t>35.6</a:t>
                      </a:r>
                      <a:endParaRPr lang="zh-TW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百分誤差 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u="sng" dirty="0" smtClean="0"/>
                        <a:t>|</a:t>
                      </a:r>
                      <a:r>
                        <a:rPr lang="zh-TW" altLang="en-US" sz="1800" u="sng" dirty="0" smtClean="0"/>
                        <a:t>量度值</a:t>
                      </a:r>
                      <a:r>
                        <a:rPr lang="zh-TW" altLang="en-US" sz="1800" u="sng" dirty="0" smtClean="0">
                          <a:sym typeface="Symbol"/>
                        </a:rPr>
                        <a:t></a:t>
                      </a:r>
                      <a:r>
                        <a:rPr lang="zh-TW" altLang="en-US" sz="1800" u="sng" dirty="0" smtClean="0"/>
                        <a:t>真確值</a:t>
                      </a:r>
                      <a:r>
                        <a:rPr lang="en-US" altLang="zh-TW" sz="1800" u="sng" dirty="0" smtClean="0"/>
                        <a:t>|</a:t>
                      </a:r>
                      <a:endParaRPr lang="zh-TW" altLang="en-US" u="sng" dirty="0" smtClean="0"/>
                    </a:p>
                    <a:p>
                      <a:pPr algn="ctr"/>
                      <a:r>
                        <a:rPr lang="zh-TW" altLang="en-US" sz="1800" dirty="0" smtClean="0"/>
                        <a:t>真確值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smtClean="0"/>
                        <a:t>0.6</a:t>
                      </a:r>
                    </a:p>
                    <a:p>
                      <a:pPr algn="ctr"/>
                      <a:r>
                        <a:rPr lang="en-US" altLang="zh-TW" dirty="0" smtClean="0"/>
                        <a:t>35.6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721264"/>
              </p:ext>
            </p:extLst>
          </p:nvPr>
        </p:nvGraphicFramePr>
        <p:xfrm>
          <a:off x="685800" y="3124200"/>
          <a:ext cx="8153400" cy="30327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626286"/>
                <a:gridCol w="2686908"/>
                <a:gridCol w="1935206"/>
                <a:gridCol w="1905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/>
                        <a:t>最大</a:t>
                      </a:r>
                      <a:r>
                        <a:rPr lang="en-US" altLang="zh-TW" sz="1800" dirty="0" smtClean="0"/>
                        <a:t>____</a:t>
                      </a:r>
                      <a:r>
                        <a:rPr lang="zh-TW" altLang="en-US" sz="1800" dirty="0" smtClean="0"/>
                        <a:t>誤差</a:t>
                      </a:r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例一</a:t>
                      </a:r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例二</a:t>
                      </a:r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u="none" dirty="0" smtClean="0"/>
                        <a:t>準確至</a:t>
                      </a:r>
                      <a:endParaRPr lang="zh-TW" altLang="en-US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 cm</a:t>
                      </a:r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0.5 cm</a:t>
                      </a:r>
                      <a:endParaRPr lang="zh-TW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/>
                        <a:t>量度值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最大</a:t>
                      </a: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</a:rPr>
                        <a:t>絕對</a:t>
                      </a:r>
                      <a:r>
                        <a:rPr lang="zh-TW" altLang="en-US" sz="1800" dirty="0" smtClean="0"/>
                        <a:t>誤差 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u="sng" dirty="0" smtClean="0"/>
                        <a:t>量度值 準確至的單位</a:t>
                      </a:r>
                      <a:endParaRPr lang="en-US" altLang="zh-TW" sz="1800" u="sng" dirty="0" smtClean="0"/>
                    </a:p>
                    <a:p>
                      <a:pPr algn="ctr"/>
                      <a:r>
                        <a:rPr lang="en-US" altLang="zh-TW" sz="1800" dirty="0" smtClean="0"/>
                        <a:t>2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ym typeface="Symbol"/>
                        </a:rPr>
                        <a:t></a:t>
                      </a:r>
                      <a:r>
                        <a:rPr lang="en-US" altLang="zh-TW" dirty="0" smtClean="0"/>
                        <a:t>0.5 cm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ym typeface="Symbol"/>
                        </a:rPr>
                        <a:t></a:t>
                      </a:r>
                      <a:r>
                        <a:rPr lang="en-US" altLang="zh-TW" dirty="0" smtClean="0"/>
                        <a:t>0.25 cm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最大</a:t>
                      </a: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</a:rPr>
                        <a:t>相對</a:t>
                      </a:r>
                      <a:r>
                        <a:rPr lang="zh-TW" altLang="en-US" sz="1800" dirty="0" smtClean="0"/>
                        <a:t>誤差 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u="sng" dirty="0" smtClean="0"/>
                        <a:t>量度值 準確至的單位</a:t>
                      </a:r>
                      <a:endParaRPr lang="en-US" altLang="zh-TW" sz="1800" u="sng" dirty="0" smtClean="0"/>
                    </a:p>
                    <a:p>
                      <a:pPr algn="ctr"/>
                      <a:r>
                        <a:rPr lang="en-US" altLang="zh-TW" sz="1800" dirty="0" smtClean="0"/>
                        <a:t>2</a:t>
                      </a:r>
                      <a:r>
                        <a:rPr lang="en-US" altLang="zh-TW" sz="1800" dirty="0" smtClean="0">
                          <a:sym typeface="Symbol"/>
                        </a:rPr>
                        <a:t></a:t>
                      </a:r>
                      <a:r>
                        <a:rPr lang="zh-TW" altLang="en-US" sz="1800" u="none" dirty="0" smtClean="0"/>
                        <a:t>量度值</a:t>
                      </a:r>
                      <a:endParaRPr lang="zh-TW" altLang="en-US" u="non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smtClean="0"/>
                        <a:t>0.5</a:t>
                      </a:r>
                    </a:p>
                    <a:p>
                      <a:pPr algn="ctr"/>
                      <a:r>
                        <a:rPr lang="en-US" altLang="zh-TW" u="none" dirty="0" smtClean="0"/>
                        <a:t>35</a:t>
                      </a:r>
                      <a:endParaRPr lang="zh-TW" altLang="en-US" u="non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smtClean="0"/>
                        <a:t>0.25</a:t>
                      </a:r>
                    </a:p>
                    <a:p>
                      <a:pPr algn="ctr"/>
                      <a:r>
                        <a:rPr lang="en-US" altLang="zh-TW" u="none" dirty="0" smtClean="0"/>
                        <a:t>35</a:t>
                      </a:r>
                      <a:endParaRPr lang="zh-TW" altLang="en-US" u="non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最大</a:t>
                      </a:r>
                      <a:r>
                        <a:rPr lang="zh-TW" altLang="en-US" sz="1800" dirty="0" smtClean="0">
                          <a:solidFill>
                            <a:srgbClr val="FF0000"/>
                          </a:solidFill>
                        </a:rPr>
                        <a:t>百分</a:t>
                      </a:r>
                      <a:r>
                        <a:rPr lang="zh-TW" altLang="en-US" sz="1800" dirty="0" smtClean="0"/>
                        <a:t>誤差 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u="sng" dirty="0" smtClean="0"/>
                        <a:t>量度值 準確至的單位</a:t>
                      </a:r>
                      <a:endParaRPr lang="en-US" altLang="zh-TW" sz="1800" u="sng" dirty="0" smtClean="0"/>
                    </a:p>
                    <a:p>
                      <a:pPr algn="ctr"/>
                      <a:r>
                        <a:rPr lang="en-US" altLang="zh-TW" sz="1800" dirty="0" smtClean="0"/>
                        <a:t>2</a:t>
                      </a:r>
                      <a:r>
                        <a:rPr lang="en-US" altLang="zh-TW" sz="1800" dirty="0" smtClean="0">
                          <a:sym typeface="Symbol"/>
                        </a:rPr>
                        <a:t></a:t>
                      </a:r>
                      <a:r>
                        <a:rPr lang="zh-TW" altLang="en-US" sz="1800" u="none" dirty="0" smtClean="0"/>
                        <a:t>量度值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smtClean="0"/>
                        <a:t>0.5</a:t>
                      </a:r>
                    </a:p>
                    <a:p>
                      <a:pPr algn="ctr"/>
                      <a:r>
                        <a:rPr lang="en-US" altLang="zh-TW" u="none" dirty="0" smtClean="0"/>
                        <a:t>35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smtClean="0"/>
                        <a:t>0.25</a:t>
                      </a:r>
                    </a:p>
                    <a:p>
                      <a:pPr algn="ctr"/>
                      <a:r>
                        <a:rPr lang="en-US" altLang="zh-TW" u="none" dirty="0" smtClean="0"/>
                        <a:t>35</a:t>
                      </a:r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5037171" y="6292334"/>
            <a:ext cx="2422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prstClr val="black"/>
                </a:solidFill>
              </a:rPr>
              <a:t>真確值多少</a:t>
            </a:r>
            <a:r>
              <a:rPr lang="en-US" altLang="zh-TW" dirty="0" smtClean="0">
                <a:solidFill>
                  <a:prstClr val="black"/>
                </a:solidFill>
              </a:rPr>
              <a:t>? </a:t>
            </a:r>
            <a:r>
              <a:rPr lang="zh-TW" altLang="en-US" dirty="0" smtClean="0">
                <a:solidFill>
                  <a:srgbClr val="FF0000"/>
                </a:solidFill>
              </a:rPr>
              <a:t>無法知道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016942" y="5638800"/>
            <a:ext cx="898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ym typeface="Symbol"/>
              </a:rPr>
              <a:t></a:t>
            </a:r>
            <a:r>
              <a:rPr lang="en-US" altLang="zh-TW" dirty="0" smtClean="0"/>
              <a:t>100%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6096000" y="5638800"/>
            <a:ext cx="898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ym typeface="Symbol"/>
              </a:rPr>
              <a:t></a:t>
            </a:r>
            <a:r>
              <a:rPr lang="en-US" altLang="zh-TW" dirty="0" smtClean="0"/>
              <a:t>100%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5486400" y="2362200"/>
            <a:ext cx="898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ym typeface="Symbol"/>
              </a:rPr>
              <a:t></a:t>
            </a:r>
            <a:r>
              <a:rPr lang="en-US" altLang="zh-TW" dirty="0" smtClean="0"/>
              <a:t>100%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7772400" y="2362200"/>
            <a:ext cx="898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ym typeface="Symbol"/>
              </a:rPr>
              <a:t></a:t>
            </a:r>
            <a:r>
              <a:rPr lang="en-US" altLang="zh-TW" dirty="0" smtClean="0"/>
              <a:t>100%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4664142" y="5638800"/>
            <a:ext cx="898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ym typeface="Symbol"/>
              </a:rPr>
              <a:t></a:t>
            </a:r>
            <a:r>
              <a:rPr lang="en-US" altLang="zh-TW" dirty="0" smtClean="0"/>
              <a:t>100%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432</Words>
  <Application>Microsoft Office PowerPoint</Application>
  <PresentationFormat>如螢幕大小 (4:3)</PresentationFormat>
  <Paragraphs>104</Paragraphs>
  <Slides>3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5" baseType="lpstr">
      <vt:lpstr>Office Theme</vt:lpstr>
      <vt:lpstr>方程式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cyszeto</dc:creator>
  <cp:lastModifiedBy>Natalie</cp:lastModifiedBy>
  <cp:revision>76</cp:revision>
  <dcterms:created xsi:type="dcterms:W3CDTF">2006-08-16T00:00:00Z</dcterms:created>
  <dcterms:modified xsi:type="dcterms:W3CDTF">2011-11-11T12:21:28Z</dcterms:modified>
</cp:coreProperties>
</file>