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64" r:id="rId5"/>
    <p:sldId id="260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3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EBE70-130F-4FEC-A5AC-BC0FC41D3A86}" type="datetimeFigureOut">
              <a:rPr lang="zh-TW" altLang="en-US" smtClean="0"/>
              <a:t>2024/3/2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10E98-2B40-408C-B177-2E22A26337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302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10E98-2B40-408C-B177-2E22A263375B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0977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533B4-B677-4BA4-B1DE-F402ABC1EE6E}" type="datetime1">
              <a:rPr lang="zh-TW" altLang="en-US" smtClean="0"/>
              <a:t>2024/3/2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CAC7-08D7-430B-854D-C27594099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5571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967FD-86FD-4E48-A0A3-5052DE7CD6A7}" type="datetime1">
              <a:rPr lang="zh-TW" altLang="en-US" smtClean="0"/>
              <a:t>2024/3/2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CAC7-08D7-430B-854D-C27594099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3415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9B79-2808-4B02-9180-FC6EBD9457C9}" type="datetime1">
              <a:rPr lang="zh-TW" altLang="en-US" smtClean="0"/>
              <a:t>2024/3/2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CAC7-08D7-430B-854D-C27594099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5333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4058-A095-4E21-BEEF-6B8A363D731B}" type="datetime1">
              <a:rPr lang="zh-TW" altLang="en-US" smtClean="0"/>
              <a:t>2024/3/2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CAC7-08D7-430B-854D-C27594099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646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5CB83-DEB3-444A-A2EC-1F119DDF0615}" type="datetime1">
              <a:rPr lang="zh-TW" altLang="en-US" smtClean="0"/>
              <a:t>2024/3/2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CAC7-08D7-430B-854D-C27594099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6254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AD23-C8C9-49E9-A5EF-CD22E361A75E}" type="datetime1">
              <a:rPr lang="zh-TW" altLang="en-US" smtClean="0"/>
              <a:t>2024/3/2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CAC7-08D7-430B-854D-C27594099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2287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94E7B-0B96-4BE6-8176-767916F7E598}" type="datetime1">
              <a:rPr lang="zh-TW" altLang="en-US" smtClean="0"/>
              <a:t>2024/3/2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CAC7-08D7-430B-854D-C27594099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7464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4FB51-18D6-441A-A4E1-297ACF9FD8C1}" type="datetime1">
              <a:rPr lang="zh-TW" altLang="en-US" smtClean="0"/>
              <a:t>2024/3/2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CAC7-08D7-430B-854D-C27594099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544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3D95-D50F-4965-9DB8-3961D02F610B}" type="datetime1">
              <a:rPr lang="zh-TW" altLang="en-US" smtClean="0"/>
              <a:t>2024/3/2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CAC7-08D7-430B-854D-C27594099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6056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40F22-1AE2-4187-9064-1F4D51E68FD0}" type="datetime1">
              <a:rPr lang="zh-TW" altLang="en-US" smtClean="0"/>
              <a:t>2024/3/2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CAC7-08D7-430B-854D-C27594099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428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5847C-F8BE-46EE-B503-C90E93EBE91B}" type="datetime1">
              <a:rPr lang="zh-TW" altLang="en-US" smtClean="0"/>
              <a:t>2024/3/2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CAC7-08D7-430B-854D-C27594099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3596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94335-9EE2-49F2-B5C1-89131DB002BB}" type="datetime1">
              <a:rPr lang="zh-TW" altLang="en-US" smtClean="0"/>
              <a:t>2024/3/2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6CAC7-08D7-430B-854D-C2759409910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1428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ZaZziIZiD20?list=PLQutejmQFO79b_NfuHGDl_4d-wZ2rr_h0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kknews.cc/zh-hk/tech/a86e6yx.html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29BD3BA-30E7-4165-ABE6-10BD9EF2E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5566"/>
            <a:ext cx="7886700" cy="1325563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Cooper Black" panose="0208090404030B020404" pitchFamily="18" charset="0"/>
              </a:rPr>
              <a:t>Excel – Spreadsheet </a:t>
            </a:r>
            <a:r>
              <a:rPr lang="zh-TW" altLang="en-US" b="1" dirty="0">
                <a:solidFill>
                  <a:srgbClr val="FF0000"/>
                </a:solidFill>
                <a:latin typeface="Cooper Black" panose="0208090404030B020404" pitchFamily="18" charset="0"/>
              </a:rPr>
              <a:t>試算表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8024067-28EC-4449-AB75-D2FBA0E63799}"/>
              </a:ext>
            </a:extLst>
          </p:cNvPr>
          <p:cNvSpPr/>
          <p:nvPr/>
        </p:nvSpPr>
        <p:spPr>
          <a:xfrm>
            <a:off x="628649" y="1324929"/>
            <a:ext cx="135601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800" dirty="0"/>
              <a:t>Tip #1:</a:t>
            </a:r>
            <a:endParaRPr lang="zh-TW" altLang="en-US" sz="28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83781F9-5352-4DE8-84B1-E082EFE10AD8}"/>
              </a:ext>
            </a:extLst>
          </p:cNvPr>
          <p:cNvSpPr/>
          <p:nvPr/>
        </p:nvSpPr>
        <p:spPr>
          <a:xfrm>
            <a:off x="1984664" y="1324929"/>
            <a:ext cx="65306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/>
              <a:t>equation always starts with an “</a:t>
            </a:r>
            <a:r>
              <a:rPr lang="en-US" altLang="zh-TW" sz="2800" dirty="0">
                <a:solidFill>
                  <a:srgbClr val="FF0000"/>
                </a:solidFill>
                <a:highlight>
                  <a:srgbClr val="FFFF00"/>
                </a:highlight>
              </a:rPr>
              <a:t>=</a:t>
            </a:r>
            <a:r>
              <a:rPr lang="en-US" altLang="zh-TW" sz="2800" dirty="0"/>
              <a:t>” symbol</a:t>
            </a:r>
          </a:p>
          <a:p>
            <a:r>
              <a:rPr lang="zh-TW" altLang="en-US" sz="2800" dirty="0"/>
              <a:t>公式必須由</a:t>
            </a:r>
            <a:r>
              <a:rPr lang="en-US" altLang="zh-TW" sz="2800" dirty="0"/>
              <a:t>“</a:t>
            </a:r>
            <a:r>
              <a:rPr lang="en-US" altLang="zh-TW" sz="2800" dirty="0">
                <a:solidFill>
                  <a:srgbClr val="FF0000"/>
                </a:solidFill>
              </a:rPr>
              <a:t>=</a:t>
            </a:r>
            <a:r>
              <a:rPr lang="en-US" altLang="zh-TW" sz="2800" dirty="0"/>
              <a:t>”</a:t>
            </a:r>
            <a:r>
              <a:rPr lang="zh-TW" altLang="en-US" sz="2800" dirty="0"/>
              <a:t>開始</a:t>
            </a:r>
            <a:endParaRPr lang="en-US" altLang="zh-TW" sz="2800" dirty="0"/>
          </a:p>
          <a:p>
            <a:r>
              <a:rPr lang="en-US" altLang="zh-TW" sz="2800" dirty="0">
                <a:solidFill>
                  <a:srgbClr val="FF0000"/>
                </a:solidFill>
              </a:rPr>
              <a:t>=</a:t>
            </a:r>
            <a:r>
              <a:rPr lang="en-US" altLang="zh-TW" sz="2800" dirty="0"/>
              <a:t>SUM(A1:B5)</a:t>
            </a:r>
            <a:endParaRPr lang="zh-TW" altLang="en-US" sz="28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CAAAD85-46B6-4290-BCF3-FF6914182B37}"/>
              </a:ext>
            </a:extLst>
          </p:cNvPr>
          <p:cNvSpPr/>
          <p:nvPr/>
        </p:nvSpPr>
        <p:spPr>
          <a:xfrm>
            <a:off x="628648" y="2959330"/>
            <a:ext cx="135601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800" dirty="0"/>
              <a:t>Tip #2:</a:t>
            </a:r>
            <a:endParaRPr lang="zh-TW" altLang="en-US" sz="28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C00D98C-94C2-44D9-8338-F903A91E8240}"/>
              </a:ext>
            </a:extLst>
          </p:cNvPr>
          <p:cNvSpPr/>
          <p:nvPr/>
        </p:nvSpPr>
        <p:spPr>
          <a:xfrm>
            <a:off x="1984664" y="2959330"/>
            <a:ext cx="58657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No</a:t>
            </a:r>
            <a:r>
              <a:rPr lang="zh-TW" altLang="en-US" sz="2800" dirty="0">
                <a:solidFill>
                  <a:srgbClr val="FF0000"/>
                </a:solidFill>
              </a:rPr>
              <a:t> </a:t>
            </a:r>
            <a:r>
              <a:rPr lang="en-US" altLang="zh-TW" sz="2800" dirty="0">
                <a:solidFill>
                  <a:srgbClr val="FF0000"/>
                </a:solidFill>
              </a:rPr>
              <a:t>space</a:t>
            </a:r>
            <a:r>
              <a:rPr lang="zh-TW" altLang="en-US" sz="2800" dirty="0">
                <a:solidFill>
                  <a:srgbClr val="FF0000"/>
                </a:solidFill>
              </a:rPr>
              <a:t> </a:t>
            </a:r>
            <a:r>
              <a:rPr lang="en-US" altLang="zh-TW" sz="2800" dirty="0"/>
              <a:t>around the “</a:t>
            </a:r>
            <a:r>
              <a:rPr lang="en-US" altLang="zh-TW" sz="2800" dirty="0">
                <a:solidFill>
                  <a:srgbClr val="FF0000"/>
                </a:solidFill>
              </a:rPr>
              <a:t>function name</a:t>
            </a:r>
            <a:r>
              <a:rPr lang="en-US" altLang="zh-TW" sz="2800" dirty="0"/>
              <a:t>”</a:t>
            </a:r>
          </a:p>
          <a:p>
            <a:r>
              <a:rPr lang="zh-TW" altLang="en-US" sz="2800" dirty="0"/>
              <a:t>公式</a:t>
            </a:r>
            <a:r>
              <a:rPr lang="zh-TW" altLang="en-US" sz="2800" dirty="0">
                <a:solidFill>
                  <a:srgbClr val="FF0000"/>
                </a:solidFill>
              </a:rPr>
              <a:t>函數名稱</a:t>
            </a:r>
            <a:r>
              <a:rPr lang="zh-TW" altLang="en-US" sz="2800" dirty="0"/>
              <a:t>不可有</a:t>
            </a:r>
            <a:r>
              <a:rPr lang="en-US" altLang="zh-TW" sz="2800" dirty="0"/>
              <a:t>“</a:t>
            </a:r>
            <a:r>
              <a:rPr lang="zh-TW" altLang="en-US" sz="2800" dirty="0">
                <a:solidFill>
                  <a:srgbClr val="FF0000"/>
                </a:solidFill>
              </a:rPr>
              <a:t>空白</a:t>
            </a:r>
            <a:r>
              <a:rPr lang="en-US" altLang="zh-TW" sz="2800" dirty="0"/>
              <a:t>”</a:t>
            </a:r>
          </a:p>
          <a:p>
            <a:r>
              <a:rPr lang="en-US" altLang="zh-TW" sz="2800" dirty="0">
                <a:solidFill>
                  <a:srgbClr val="FF0000"/>
                </a:solidFill>
              </a:rPr>
              <a:t>=   </a:t>
            </a:r>
            <a:r>
              <a:rPr lang="en-US" altLang="zh-TW" sz="2800" dirty="0"/>
              <a:t>SUM  (A1:B5)</a:t>
            </a:r>
            <a:endParaRPr lang="zh-TW" altLang="en-US" sz="2800" dirty="0"/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F32E3586-A372-47CC-9B14-F0B9D030E847}"/>
              </a:ext>
            </a:extLst>
          </p:cNvPr>
          <p:cNvGrpSpPr/>
          <p:nvPr/>
        </p:nvGrpSpPr>
        <p:grpSpPr>
          <a:xfrm>
            <a:off x="2147923" y="4097313"/>
            <a:ext cx="1374897" cy="646331"/>
            <a:chOff x="2158314" y="4629329"/>
            <a:chExt cx="1374897" cy="646331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629EAD3-FBC6-4227-82CE-FF752280C592}"/>
                </a:ext>
              </a:extLst>
            </p:cNvPr>
            <p:cNvSpPr/>
            <p:nvPr/>
          </p:nvSpPr>
          <p:spPr>
            <a:xfrm>
              <a:off x="2158314" y="4629329"/>
              <a:ext cx="50206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dirty="0">
                  <a:solidFill>
                    <a:srgbClr val="FF0000"/>
                  </a:solidFill>
                  <a:sym typeface="Wingdings" panose="05000000000000000000" pitchFamily="2" charset="2"/>
                </a:rPr>
                <a:t></a:t>
              </a:r>
              <a:endParaRPr lang="en-US" altLang="zh-TW" dirty="0">
                <a:solidFill>
                  <a:srgbClr val="FF0000"/>
                </a:solidFill>
              </a:endParaRPr>
            </a:p>
            <a:p>
              <a:pPr algn="ctr"/>
              <a:r>
                <a:rPr lang="zh-TW" altLang="en-US" dirty="0">
                  <a:solidFill>
                    <a:srgbClr val="FF0000"/>
                  </a:solidFill>
                </a:rPr>
                <a:t>❎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8922AF1-6F53-44D2-B419-CDD71030E4FC}"/>
                </a:ext>
              </a:extLst>
            </p:cNvPr>
            <p:cNvSpPr/>
            <p:nvPr/>
          </p:nvSpPr>
          <p:spPr>
            <a:xfrm>
              <a:off x="3031150" y="4629329"/>
              <a:ext cx="50206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dirty="0">
                  <a:solidFill>
                    <a:srgbClr val="FF0000"/>
                  </a:solidFill>
                  <a:sym typeface="Wingdings" panose="05000000000000000000" pitchFamily="2" charset="2"/>
                </a:rPr>
                <a:t></a:t>
              </a:r>
              <a:endParaRPr lang="en-US" altLang="zh-TW" dirty="0">
                <a:solidFill>
                  <a:srgbClr val="FF0000"/>
                </a:solidFill>
              </a:endParaRPr>
            </a:p>
            <a:p>
              <a:pPr algn="ctr"/>
              <a:r>
                <a:rPr lang="zh-TW" altLang="en-US" dirty="0">
                  <a:solidFill>
                    <a:srgbClr val="FF0000"/>
                  </a:solidFill>
                </a:rPr>
                <a:t>❎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2441D49F-D31D-4498-8068-969EA1B61A43}"/>
              </a:ext>
            </a:extLst>
          </p:cNvPr>
          <p:cNvSpPr/>
          <p:nvPr/>
        </p:nvSpPr>
        <p:spPr>
          <a:xfrm>
            <a:off x="1168881" y="2271974"/>
            <a:ext cx="732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✅</a:t>
            </a:r>
            <a:r>
              <a:rPr lang="zh-TW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:a16="http://schemas.microsoft.com/office/drawing/2014/main" id="{307322CC-53CB-42F9-987D-EC1D0DDD2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CAC7-08D7-430B-854D-C27594099103}" type="slidenum">
              <a:rPr lang="zh-TW" altLang="en-US" smtClean="0"/>
              <a:t>1</a:t>
            </a:fld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FECD465-3602-4FB4-A660-4B924879B017}"/>
              </a:ext>
            </a:extLst>
          </p:cNvPr>
          <p:cNvSpPr/>
          <p:nvPr/>
        </p:nvSpPr>
        <p:spPr>
          <a:xfrm>
            <a:off x="628648" y="4968603"/>
            <a:ext cx="135601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800" dirty="0"/>
              <a:t>Tip #3:</a:t>
            </a:r>
            <a:endParaRPr lang="zh-TW" altLang="en-US" sz="28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A2C3614-6F99-4480-99C7-8D27A4C7DEBE}"/>
              </a:ext>
            </a:extLst>
          </p:cNvPr>
          <p:cNvSpPr/>
          <p:nvPr/>
        </p:nvSpPr>
        <p:spPr>
          <a:xfrm>
            <a:off x="1984663" y="4968603"/>
            <a:ext cx="45561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/>
              <a:t>“</a:t>
            </a:r>
            <a:r>
              <a:rPr lang="en-US" altLang="zh-TW" sz="2800" dirty="0">
                <a:solidFill>
                  <a:srgbClr val="FF0000"/>
                </a:solidFill>
              </a:rPr>
              <a:t>Upper</a:t>
            </a:r>
            <a:r>
              <a:rPr lang="en-US" altLang="zh-TW" sz="2800" dirty="0"/>
              <a:t>”</a:t>
            </a:r>
            <a:r>
              <a:rPr lang="en-US" altLang="zh-TW" sz="2800" dirty="0">
                <a:solidFill>
                  <a:srgbClr val="FF0000"/>
                </a:solidFill>
              </a:rPr>
              <a:t> case = </a:t>
            </a:r>
            <a:r>
              <a:rPr lang="en-US" altLang="zh-TW" sz="2800" dirty="0"/>
              <a:t>“</a:t>
            </a:r>
            <a:r>
              <a:rPr lang="en-US" altLang="zh-TW" sz="2800" dirty="0">
                <a:solidFill>
                  <a:srgbClr val="FF0000"/>
                </a:solidFill>
              </a:rPr>
              <a:t>Lower</a:t>
            </a:r>
            <a:r>
              <a:rPr lang="en-US" altLang="zh-TW" sz="2800" dirty="0"/>
              <a:t>”</a:t>
            </a:r>
            <a:r>
              <a:rPr lang="en-US" altLang="zh-TW" sz="2800" dirty="0">
                <a:solidFill>
                  <a:srgbClr val="FF0000"/>
                </a:solidFill>
              </a:rPr>
              <a:t> case</a:t>
            </a:r>
            <a:endParaRPr lang="en-US" altLang="zh-TW" sz="2800" dirty="0"/>
          </a:p>
          <a:p>
            <a:r>
              <a:rPr lang="en-US" altLang="zh-TW" sz="2800" dirty="0"/>
              <a:t>“</a:t>
            </a:r>
            <a:r>
              <a:rPr lang="zh-TW" altLang="en-US" sz="2800" dirty="0">
                <a:solidFill>
                  <a:srgbClr val="FF0000"/>
                </a:solidFill>
              </a:rPr>
              <a:t>大楷</a:t>
            </a:r>
            <a:r>
              <a:rPr lang="en-US" altLang="zh-TW" sz="2800" dirty="0"/>
              <a:t>”</a:t>
            </a:r>
            <a:r>
              <a:rPr lang="zh-TW" altLang="en-US" sz="2800" dirty="0">
                <a:solidFill>
                  <a:srgbClr val="FF0000"/>
                </a:solidFill>
              </a:rPr>
              <a:t> </a:t>
            </a:r>
            <a:r>
              <a:rPr lang="en-US" altLang="zh-TW" sz="2800" dirty="0"/>
              <a:t>= “</a:t>
            </a:r>
            <a:r>
              <a:rPr lang="zh-TW" altLang="en-US" sz="2800" dirty="0">
                <a:solidFill>
                  <a:srgbClr val="FF0000"/>
                </a:solidFill>
              </a:rPr>
              <a:t>小楷</a:t>
            </a:r>
            <a:r>
              <a:rPr lang="en-US" altLang="zh-TW" sz="2800" dirty="0"/>
              <a:t>”</a:t>
            </a:r>
          </a:p>
          <a:p>
            <a:r>
              <a:rPr lang="en-US" altLang="zh-TW" sz="2800" dirty="0"/>
              <a:t>=sum(a1:b5)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B35CDE6-A205-420E-9A73-F59A598811A2}"/>
              </a:ext>
            </a:extLst>
          </p:cNvPr>
          <p:cNvSpPr/>
          <p:nvPr/>
        </p:nvSpPr>
        <p:spPr>
          <a:xfrm>
            <a:off x="1168880" y="5936531"/>
            <a:ext cx="732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✅</a:t>
            </a:r>
            <a:r>
              <a:rPr lang="zh-TW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3C906DC-E9B6-45D9-ACFA-AC49BE9C76C3}"/>
              </a:ext>
            </a:extLst>
          </p:cNvPr>
          <p:cNvSpPr/>
          <p:nvPr/>
        </p:nvSpPr>
        <p:spPr>
          <a:xfrm>
            <a:off x="5100921" y="4075619"/>
            <a:ext cx="379031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dirty="0">
                <a:hlinkClick r:id="rId2"/>
              </a:rPr>
              <a:t>https://youtu.be/ZaZziIZiD20?list=PLQutejmQFO79b_NfuHGDl_4d-wZ2rr_h0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8902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0" grpId="0"/>
      <p:bldP spid="10" grpId="1"/>
      <p:bldP spid="10" grpId="2"/>
      <p:bldP spid="13" grpId="0"/>
      <p:bldP spid="14" grpId="0"/>
      <p:bldP spid="14" grpId="1"/>
      <p:bldP spid="14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44EBEBD4-F71E-4C8A-9011-D6A2B554C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0101" y="1463040"/>
            <a:ext cx="1771429" cy="2104762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829BD3BA-30E7-4165-ABE6-10BD9EF2E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286"/>
            <a:ext cx="7886700" cy="1325563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Cooper Black" panose="0208090404030B020404" pitchFamily="18" charset="0"/>
              </a:rPr>
              <a:t>Excel – Spreadsheet </a:t>
            </a:r>
            <a:r>
              <a:rPr lang="zh-TW" altLang="en-US" b="1" dirty="0">
                <a:solidFill>
                  <a:srgbClr val="FF0000"/>
                </a:solidFill>
                <a:latin typeface="Cooper Black" panose="0208090404030B020404" pitchFamily="18" charset="0"/>
              </a:rPr>
              <a:t>試算表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8024067-28EC-4449-AB75-D2FBA0E63799}"/>
              </a:ext>
            </a:extLst>
          </p:cNvPr>
          <p:cNvSpPr/>
          <p:nvPr/>
        </p:nvSpPr>
        <p:spPr>
          <a:xfrm>
            <a:off x="628649" y="1690689"/>
            <a:ext cx="135601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800" dirty="0"/>
              <a:t>Tip #4:</a:t>
            </a:r>
            <a:endParaRPr lang="zh-TW" altLang="en-US" sz="28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83781F9-5352-4DE8-84B1-E082EFE10AD8}"/>
              </a:ext>
            </a:extLst>
          </p:cNvPr>
          <p:cNvSpPr/>
          <p:nvPr/>
        </p:nvSpPr>
        <p:spPr>
          <a:xfrm>
            <a:off x="1984664" y="1690689"/>
            <a:ext cx="49625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/>
              <a:t>Select from the “</a:t>
            </a:r>
            <a:r>
              <a:rPr lang="en-US" altLang="zh-TW" sz="2800" dirty="0">
                <a:solidFill>
                  <a:srgbClr val="FF0000"/>
                </a:solidFill>
              </a:rPr>
              <a:t>suggested list</a:t>
            </a:r>
            <a:r>
              <a:rPr lang="en-US" altLang="zh-TW" sz="2800" dirty="0"/>
              <a:t>”</a:t>
            </a:r>
          </a:p>
          <a:p>
            <a:r>
              <a:rPr lang="zh-TW" altLang="en-US" sz="2800" dirty="0"/>
              <a:t>由 </a:t>
            </a:r>
            <a:r>
              <a:rPr lang="en-US" altLang="zh-TW" sz="2800" dirty="0"/>
              <a:t>“</a:t>
            </a:r>
            <a:r>
              <a:rPr lang="zh-TW" altLang="en-US" sz="2800" dirty="0">
                <a:solidFill>
                  <a:srgbClr val="FF0000"/>
                </a:solidFill>
              </a:rPr>
              <a:t>建議清單</a:t>
            </a:r>
            <a:r>
              <a:rPr lang="en-US" altLang="zh-TW" sz="2800" dirty="0"/>
              <a:t>” </a:t>
            </a:r>
            <a:r>
              <a:rPr lang="zh-TW" altLang="en-US" sz="2800" dirty="0"/>
              <a:t>中選取</a:t>
            </a:r>
            <a:endParaRPr lang="en-US" altLang="zh-TW" sz="2800" dirty="0"/>
          </a:p>
          <a:p>
            <a:r>
              <a:rPr lang="en-US" altLang="zh-TW" sz="2800" dirty="0">
                <a:solidFill>
                  <a:srgbClr val="FF0000"/>
                </a:solidFill>
              </a:rPr>
              <a:t>=</a:t>
            </a:r>
            <a:r>
              <a:rPr lang="en-US" altLang="zh-TW" sz="2800" dirty="0"/>
              <a:t>AVERAGE…</a:t>
            </a:r>
            <a:endParaRPr lang="zh-TW" altLang="en-US" sz="28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CAAAD85-46B6-4290-BCF3-FF6914182B37}"/>
              </a:ext>
            </a:extLst>
          </p:cNvPr>
          <p:cNvSpPr/>
          <p:nvPr/>
        </p:nvSpPr>
        <p:spPr>
          <a:xfrm>
            <a:off x="628648" y="3667993"/>
            <a:ext cx="135601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800" dirty="0"/>
              <a:t>Tip #5:</a:t>
            </a:r>
            <a:endParaRPr lang="zh-TW" altLang="en-US" sz="28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C00D98C-94C2-44D9-8338-F903A91E8240}"/>
              </a:ext>
            </a:extLst>
          </p:cNvPr>
          <p:cNvSpPr/>
          <p:nvPr/>
        </p:nvSpPr>
        <p:spPr>
          <a:xfrm>
            <a:off x="1984664" y="3667993"/>
            <a:ext cx="417080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/>
              <a:t>“</a:t>
            </a:r>
            <a:r>
              <a:rPr lang="en-US" altLang="zh-TW" sz="2800" dirty="0">
                <a:solidFill>
                  <a:srgbClr val="FF0000"/>
                </a:solidFill>
              </a:rPr>
              <a:t>click</a:t>
            </a:r>
            <a:r>
              <a:rPr lang="en-US" altLang="zh-TW" sz="2800" dirty="0"/>
              <a:t>” or “</a:t>
            </a:r>
            <a:r>
              <a:rPr lang="en-US" altLang="zh-TW" sz="2800" dirty="0">
                <a:solidFill>
                  <a:srgbClr val="FF0000"/>
                </a:solidFill>
              </a:rPr>
              <a:t>click and drag</a:t>
            </a:r>
            <a:r>
              <a:rPr lang="en-US" altLang="zh-TW" sz="2800" dirty="0"/>
              <a:t>”</a:t>
            </a:r>
          </a:p>
          <a:p>
            <a:r>
              <a:rPr lang="en-US" altLang="zh-TW" sz="2800" dirty="0"/>
              <a:t>“</a:t>
            </a:r>
            <a:r>
              <a:rPr lang="zh-TW" altLang="en-US" sz="2800" dirty="0">
                <a:solidFill>
                  <a:srgbClr val="FF0000"/>
                </a:solidFill>
              </a:rPr>
              <a:t>點按</a:t>
            </a:r>
            <a:r>
              <a:rPr lang="en-US" altLang="zh-TW" sz="2800" dirty="0"/>
              <a:t>” </a:t>
            </a:r>
            <a:r>
              <a:rPr lang="zh-TW" altLang="en-US" sz="2800" dirty="0"/>
              <a:t>或 </a:t>
            </a:r>
            <a:r>
              <a:rPr lang="en-US" altLang="zh-TW" sz="2800" dirty="0"/>
              <a:t>“</a:t>
            </a:r>
            <a:r>
              <a:rPr lang="zh-TW" altLang="en-US" sz="2800" dirty="0">
                <a:solidFill>
                  <a:srgbClr val="FF0000"/>
                </a:solidFill>
              </a:rPr>
              <a:t>點按</a:t>
            </a:r>
            <a:r>
              <a:rPr lang="en-US" altLang="zh-TW" sz="2800" dirty="0">
                <a:solidFill>
                  <a:srgbClr val="FF0000"/>
                </a:solidFill>
              </a:rPr>
              <a:t>+</a:t>
            </a:r>
            <a:r>
              <a:rPr lang="zh-TW" altLang="en-US" sz="2800" dirty="0">
                <a:solidFill>
                  <a:srgbClr val="FF0000"/>
                </a:solidFill>
              </a:rPr>
              <a:t>拖拉</a:t>
            </a:r>
            <a:r>
              <a:rPr lang="en-US" altLang="zh-TW" sz="2800" dirty="0"/>
              <a:t>”</a:t>
            </a:r>
          </a:p>
          <a:p>
            <a:r>
              <a:rPr lang="en-US" altLang="zh-TW" sz="2800" dirty="0">
                <a:solidFill>
                  <a:srgbClr val="FF0000"/>
                </a:solidFill>
              </a:rPr>
              <a:t>=</a:t>
            </a:r>
            <a:r>
              <a:rPr lang="en-US" altLang="zh-TW" sz="2800" dirty="0"/>
              <a:t>SUM(A1,B1,C1, A2,B2,C2)</a:t>
            </a:r>
            <a:endParaRPr lang="zh-TW" altLang="en-US" sz="2800" dirty="0"/>
          </a:p>
          <a:p>
            <a:r>
              <a:rPr lang="en-US" altLang="zh-TW" sz="2800" dirty="0">
                <a:solidFill>
                  <a:srgbClr val="FF0000"/>
                </a:solidFill>
              </a:rPr>
              <a:t>=</a:t>
            </a:r>
            <a:r>
              <a:rPr lang="en-US" altLang="zh-TW" sz="2800" dirty="0"/>
              <a:t>SUM(A1:C2)</a:t>
            </a:r>
            <a:endParaRPr lang="zh-TW" altLang="en-US" sz="2800" dirty="0"/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:a16="http://schemas.microsoft.com/office/drawing/2014/main" id="{307322CC-53CB-42F9-987D-EC1D0DDD2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CAC7-08D7-430B-854D-C27594099103}" type="slidenum">
              <a:rPr lang="zh-TW" altLang="en-US" smtClean="0"/>
              <a:t>2</a:t>
            </a:fld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90FFDC0-3428-47B9-9B6F-E2E5044376E7}"/>
              </a:ext>
            </a:extLst>
          </p:cNvPr>
          <p:cNvSpPr/>
          <p:nvPr/>
        </p:nvSpPr>
        <p:spPr>
          <a:xfrm rot="20676816">
            <a:off x="5792034" y="2830233"/>
            <a:ext cx="16193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dirty="0" err="1">
                <a:solidFill>
                  <a:srgbClr val="FF0000"/>
                </a:solidFill>
                <a:sym typeface="Wingdings" panose="05000000000000000000" pitchFamily="2" charset="2"/>
              </a:rPr>
              <a:t>Dbl</a:t>
            </a:r>
            <a:r>
              <a:rPr lang="en-US" altLang="zh-TW" sz="2400" dirty="0">
                <a:solidFill>
                  <a:srgbClr val="FF0000"/>
                </a:solidFill>
                <a:sym typeface="Wingdings" panose="05000000000000000000" pitchFamily="2" charset="2"/>
              </a:rPr>
              <a:t> Click 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76FC4819-CA78-4A81-A386-3B84BE978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460" y="4114279"/>
            <a:ext cx="3095238" cy="1961905"/>
          </a:xfrm>
          <a:prstGeom prst="rect">
            <a:avLst/>
          </a:prstGeom>
        </p:spPr>
      </p:pic>
      <p:sp>
        <p:nvSpPr>
          <p:cNvPr id="9" name="手繪多邊形: 圖案 8">
            <a:extLst>
              <a:ext uri="{FF2B5EF4-FFF2-40B4-BE49-F238E27FC236}">
                <a16:creationId xmlns:a16="http://schemas.microsoft.com/office/drawing/2014/main" id="{F79F1AA4-622C-4410-B749-26EDC1885FFE}"/>
              </a:ext>
            </a:extLst>
          </p:cNvPr>
          <p:cNvSpPr/>
          <p:nvPr/>
        </p:nvSpPr>
        <p:spPr>
          <a:xfrm>
            <a:off x="6553197" y="4782275"/>
            <a:ext cx="238128" cy="238128"/>
          </a:xfrm>
          <a:custGeom>
            <a:avLst/>
            <a:gdLst>
              <a:gd name="connsiteX0" fmla="*/ 352425 w 1076325"/>
              <a:gd name="connsiteY0" fmla="*/ 0 h 1085850"/>
              <a:gd name="connsiteX1" fmla="*/ 714375 w 1076325"/>
              <a:gd name="connsiteY1" fmla="*/ 0 h 1085850"/>
              <a:gd name="connsiteX2" fmla="*/ 714375 w 1076325"/>
              <a:gd name="connsiteY2" fmla="*/ 352425 h 1085850"/>
              <a:gd name="connsiteX3" fmla="*/ 1076325 w 1076325"/>
              <a:gd name="connsiteY3" fmla="*/ 352425 h 1085850"/>
              <a:gd name="connsiteX4" fmla="*/ 1076325 w 1076325"/>
              <a:gd name="connsiteY4" fmla="*/ 714375 h 1085850"/>
              <a:gd name="connsiteX5" fmla="*/ 714375 w 1076325"/>
              <a:gd name="connsiteY5" fmla="*/ 714375 h 1085850"/>
              <a:gd name="connsiteX6" fmla="*/ 714375 w 1076325"/>
              <a:gd name="connsiteY6" fmla="*/ 1085850 h 1085850"/>
              <a:gd name="connsiteX7" fmla="*/ 361950 w 1076325"/>
              <a:gd name="connsiteY7" fmla="*/ 1085850 h 1085850"/>
              <a:gd name="connsiteX8" fmla="*/ 361950 w 1076325"/>
              <a:gd name="connsiteY8" fmla="*/ 714375 h 1085850"/>
              <a:gd name="connsiteX9" fmla="*/ 0 w 1076325"/>
              <a:gd name="connsiteY9" fmla="*/ 714375 h 1085850"/>
              <a:gd name="connsiteX10" fmla="*/ 0 w 1076325"/>
              <a:gd name="connsiteY10" fmla="*/ 352425 h 1085850"/>
              <a:gd name="connsiteX11" fmla="*/ 361950 w 1076325"/>
              <a:gd name="connsiteY11" fmla="*/ 352425 h 1085850"/>
              <a:gd name="connsiteX12" fmla="*/ 352425 w 1076325"/>
              <a:gd name="connsiteY12" fmla="*/ 0 h 1085850"/>
              <a:gd name="connsiteX0" fmla="*/ 352425 w 1076325"/>
              <a:gd name="connsiteY0" fmla="*/ 0 h 1085850"/>
              <a:gd name="connsiteX1" fmla="*/ 714375 w 1076325"/>
              <a:gd name="connsiteY1" fmla="*/ 0 h 1085850"/>
              <a:gd name="connsiteX2" fmla="*/ 714375 w 1076325"/>
              <a:gd name="connsiteY2" fmla="*/ 352425 h 1085850"/>
              <a:gd name="connsiteX3" fmla="*/ 1076325 w 1076325"/>
              <a:gd name="connsiteY3" fmla="*/ 352425 h 1085850"/>
              <a:gd name="connsiteX4" fmla="*/ 1076325 w 1076325"/>
              <a:gd name="connsiteY4" fmla="*/ 714375 h 1085850"/>
              <a:gd name="connsiteX5" fmla="*/ 714375 w 1076325"/>
              <a:gd name="connsiteY5" fmla="*/ 714375 h 1085850"/>
              <a:gd name="connsiteX6" fmla="*/ 714375 w 1076325"/>
              <a:gd name="connsiteY6" fmla="*/ 1085850 h 1085850"/>
              <a:gd name="connsiteX7" fmla="*/ 361950 w 1076325"/>
              <a:gd name="connsiteY7" fmla="*/ 1085850 h 1085850"/>
              <a:gd name="connsiteX8" fmla="*/ 361950 w 1076325"/>
              <a:gd name="connsiteY8" fmla="*/ 714375 h 1085850"/>
              <a:gd name="connsiteX9" fmla="*/ 0 w 1076325"/>
              <a:gd name="connsiteY9" fmla="*/ 714375 h 1085850"/>
              <a:gd name="connsiteX10" fmla="*/ 0 w 1076325"/>
              <a:gd name="connsiteY10" fmla="*/ 352425 h 1085850"/>
              <a:gd name="connsiteX11" fmla="*/ 342900 w 1076325"/>
              <a:gd name="connsiteY11" fmla="*/ 352425 h 1085850"/>
              <a:gd name="connsiteX12" fmla="*/ 352425 w 1076325"/>
              <a:gd name="connsiteY12" fmla="*/ 0 h 1085850"/>
              <a:gd name="connsiteX0" fmla="*/ 352425 w 1076325"/>
              <a:gd name="connsiteY0" fmla="*/ 0 h 1085850"/>
              <a:gd name="connsiteX1" fmla="*/ 714375 w 1076325"/>
              <a:gd name="connsiteY1" fmla="*/ 0 h 1085850"/>
              <a:gd name="connsiteX2" fmla="*/ 714375 w 1076325"/>
              <a:gd name="connsiteY2" fmla="*/ 352425 h 1085850"/>
              <a:gd name="connsiteX3" fmla="*/ 1076325 w 1076325"/>
              <a:gd name="connsiteY3" fmla="*/ 352425 h 1085850"/>
              <a:gd name="connsiteX4" fmla="*/ 1076325 w 1076325"/>
              <a:gd name="connsiteY4" fmla="*/ 714375 h 1085850"/>
              <a:gd name="connsiteX5" fmla="*/ 714375 w 1076325"/>
              <a:gd name="connsiteY5" fmla="*/ 714375 h 1085850"/>
              <a:gd name="connsiteX6" fmla="*/ 714375 w 1076325"/>
              <a:gd name="connsiteY6" fmla="*/ 1085850 h 1085850"/>
              <a:gd name="connsiteX7" fmla="*/ 361950 w 1076325"/>
              <a:gd name="connsiteY7" fmla="*/ 1085850 h 1085850"/>
              <a:gd name="connsiteX8" fmla="*/ 361950 w 1076325"/>
              <a:gd name="connsiteY8" fmla="*/ 714375 h 1085850"/>
              <a:gd name="connsiteX9" fmla="*/ 0 w 1076325"/>
              <a:gd name="connsiteY9" fmla="*/ 714375 h 1085850"/>
              <a:gd name="connsiteX10" fmla="*/ 0 w 1076325"/>
              <a:gd name="connsiteY10" fmla="*/ 352425 h 1085850"/>
              <a:gd name="connsiteX11" fmla="*/ 350124 w 1076325"/>
              <a:gd name="connsiteY11" fmla="*/ 350027 h 1085850"/>
              <a:gd name="connsiteX12" fmla="*/ 352425 w 1076325"/>
              <a:gd name="connsiteY12" fmla="*/ 0 h 1085850"/>
              <a:gd name="connsiteX0" fmla="*/ 352425 w 1076325"/>
              <a:gd name="connsiteY0" fmla="*/ 0 h 1085850"/>
              <a:gd name="connsiteX1" fmla="*/ 714375 w 1076325"/>
              <a:gd name="connsiteY1" fmla="*/ 0 h 1085850"/>
              <a:gd name="connsiteX2" fmla="*/ 714375 w 1076325"/>
              <a:gd name="connsiteY2" fmla="*/ 352425 h 1085850"/>
              <a:gd name="connsiteX3" fmla="*/ 1076325 w 1076325"/>
              <a:gd name="connsiteY3" fmla="*/ 352425 h 1085850"/>
              <a:gd name="connsiteX4" fmla="*/ 1076325 w 1076325"/>
              <a:gd name="connsiteY4" fmla="*/ 714375 h 1085850"/>
              <a:gd name="connsiteX5" fmla="*/ 714375 w 1076325"/>
              <a:gd name="connsiteY5" fmla="*/ 714375 h 1085850"/>
              <a:gd name="connsiteX6" fmla="*/ 714375 w 1076325"/>
              <a:gd name="connsiteY6" fmla="*/ 1085850 h 1085850"/>
              <a:gd name="connsiteX7" fmla="*/ 361950 w 1076325"/>
              <a:gd name="connsiteY7" fmla="*/ 1085850 h 1085850"/>
              <a:gd name="connsiteX8" fmla="*/ 361950 w 1076325"/>
              <a:gd name="connsiteY8" fmla="*/ 714375 h 1085850"/>
              <a:gd name="connsiteX9" fmla="*/ 0 w 1076325"/>
              <a:gd name="connsiteY9" fmla="*/ 714375 h 1085850"/>
              <a:gd name="connsiteX10" fmla="*/ 0 w 1076325"/>
              <a:gd name="connsiteY10" fmla="*/ 352425 h 1085850"/>
              <a:gd name="connsiteX11" fmla="*/ 354940 w 1076325"/>
              <a:gd name="connsiteY11" fmla="*/ 350027 h 1085850"/>
              <a:gd name="connsiteX12" fmla="*/ 352425 w 1076325"/>
              <a:gd name="connsiteY12" fmla="*/ 0 h 1085850"/>
              <a:gd name="connsiteX0" fmla="*/ 352425 w 1076325"/>
              <a:gd name="connsiteY0" fmla="*/ 0 h 1085850"/>
              <a:gd name="connsiteX1" fmla="*/ 714375 w 1076325"/>
              <a:gd name="connsiteY1" fmla="*/ 0 h 1085850"/>
              <a:gd name="connsiteX2" fmla="*/ 714375 w 1076325"/>
              <a:gd name="connsiteY2" fmla="*/ 352425 h 1085850"/>
              <a:gd name="connsiteX3" fmla="*/ 1076325 w 1076325"/>
              <a:gd name="connsiteY3" fmla="*/ 352425 h 1085850"/>
              <a:gd name="connsiteX4" fmla="*/ 1076325 w 1076325"/>
              <a:gd name="connsiteY4" fmla="*/ 714375 h 1085850"/>
              <a:gd name="connsiteX5" fmla="*/ 714375 w 1076325"/>
              <a:gd name="connsiteY5" fmla="*/ 714375 h 1085850"/>
              <a:gd name="connsiteX6" fmla="*/ 714375 w 1076325"/>
              <a:gd name="connsiteY6" fmla="*/ 1085850 h 1085850"/>
              <a:gd name="connsiteX7" fmla="*/ 361950 w 1076325"/>
              <a:gd name="connsiteY7" fmla="*/ 1085850 h 1085850"/>
              <a:gd name="connsiteX8" fmla="*/ 361950 w 1076325"/>
              <a:gd name="connsiteY8" fmla="*/ 714375 h 1085850"/>
              <a:gd name="connsiteX9" fmla="*/ 0 w 1076325"/>
              <a:gd name="connsiteY9" fmla="*/ 714375 h 1085850"/>
              <a:gd name="connsiteX10" fmla="*/ 0 w 1076325"/>
              <a:gd name="connsiteY10" fmla="*/ 352425 h 1085850"/>
              <a:gd name="connsiteX11" fmla="*/ 354940 w 1076325"/>
              <a:gd name="connsiteY11" fmla="*/ 350027 h 1085850"/>
              <a:gd name="connsiteX12" fmla="*/ 352425 w 1076325"/>
              <a:gd name="connsiteY12" fmla="*/ 0 h 1085850"/>
              <a:gd name="connsiteX0" fmla="*/ 352425 w 1076325"/>
              <a:gd name="connsiteY0" fmla="*/ 0 h 1085850"/>
              <a:gd name="connsiteX1" fmla="*/ 714375 w 1076325"/>
              <a:gd name="connsiteY1" fmla="*/ 0 h 1085850"/>
              <a:gd name="connsiteX2" fmla="*/ 714375 w 1076325"/>
              <a:gd name="connsiteY2" fmla="*/ 352425 h 1085850"/>
              <a:gd name="connsiteX3" fmla="*/ 1076325 w 1076325"/>
              <a:gd name="connsiteY3" fmla="*/ 352425 h 1085850"/>
              <a:gd name="connsiteX4" fmla="*/ 1076325 w 1076325"/>
              <a:gd name="connsiteY4" fmla="*/ 714375 h 1085850"/>
              <a:gd name="connsiteX5" fmla="*/ 714375 w 1076325"/>
              <a:gd name="connsiteY5" fmla="*/ 714375 h 1085850"/>
              <a:gd name="connsiteX6" fmla="*/ 714375 w 1076325"/>
              <a:gd name="connsiteY6" fmla="*/ 1085850 h 1085850"/>
              <a:gd name="connsiteX7" fmla="*/ 361950 w 1076325"/>
              <a:gd name="connsiteY7" fmla="*/ 1085850 h 1085850"/>
              <a:gd name="connsiteX8" fmla="*/ 361950 w 1076325"/>
              <a:gd name="connsiteY8" fmla="*/ 714375 h 1085850"/>
              <a:gd name="connsiteX9" fmla="*/ 0 w 1076325"/>
              <a:gd name="connsiteY9" fmla="*/ 714375 h 1085850"/>
              <a:gd name="connsiteX10" fmla="*/ 0 w 1076325"/>
              <a:gd name="connsiteY10" fmla="*/ 352425 h 1085850"/>
              <a:gd name="connsiteX11" fmla="*/ 352532 w 1076325"/>
              <a:gd name="connsiteY11" fmla="*/ 352425 h 1085850"/>
              <a:gd name="connsiteX12" fmla="*/ 352425 w 1076325"/>
              <a:gd name="connsiteY12" fmla="*/ 0 h 108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76325" h="1085850">
                <a:moveTo>
                  <a:pt x="352425" y="0"/>
                </a:moveTo>
                <a:lnTo>
                  <a:pt x="714375" y="0"/>
                </a:lnTo>
                <a:lnTo>
                  <a:pt x="714375" y="352425"/>
                </a:lnTo>
                <a:lnTo>
                  <a:pt x="1076325" y="352425"/>
                </a:lnTo>
                <a:lnTo>
                  <a:pt x="1076325" y="714375"/>
                </a:lnTo>
                <a:lnTo>
                  <a:pt x="714375" y="714375"/>
                </a:lnTo>
                <a:lnTo>
                  <a:pt x="714375" y="1085850"/>
                </a:lnTo>
                <a:lnTo>
                  <a:pt x="361950" y="1085850"/>
                </a:lnTo>
                <a:lnTo>
                  <a:pt x="361950" y="714375"/>
                </a:lnTo>
                <a:lnTo>
                  <a:pt x="0" y="714375"/>
                </a:lnTo>
                <a:lnTo>
                  <a:pt x="0" y="352425"/>
                </a:lnTo>
                <a:lnTo>
                  <a:pt x="352532" y="352425"/>
                </a:lnTo>
                <a:cubicBezTo>
                  <a:pt x="351694" y="235749"/>
                  <a:pt x="353263" y="116676"/>
                  <a:pt x="352425" y="0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5" name="直線單箭頭接點 14">
            <a:extLst>
              <a:ext uri="{FF2B5EF4-FFF2-40B4-BE49-F238E27FC236}">
                <a16:creationId xmlns:a16="http://schemas.microsoft.com/office/drawing/2014/main" id="{0EF031F0-21FA-4595-BF59-AF005B7F5C90}"/>
              </a:ext>
            </a:extLst>
          </p:cNvPr>
          <p:cNvCxnSpPr>
            <a:cxnSpLocks/>
          </p:cNvCxnSpPr>
          <p:nvPr/>
        </p:nvCxnSpPr>
        <p:spPr>
          <a:xfrm>
            <a:off x="6854405" y="4929595"/>
            <a:ext cx="1375195" cy="237716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: 按鈕形 18">
            <a:extLst>
              <a:ext uri="{FF2B5EF4-FFF2-40B4-BE49-F238E27FC236}">
                <a16:creationId xmlns:a16="http://schemas.microsoft.com/office/drawing/2014/main" id="{3BAFBE47-F37C-476C-858E-B45373E5FF7B}"/>
              </a:ext>
            </a:extLst>
          </p:cNvPr>
          <p:cNvSpPr/>
          <p:nvPr/>
        </p:nvSpPr>
        <p:spPr>
          <a:xfrm rot="20638857">
            <a:off x="6290720" y="2435472"/>
            <a:ext cx="733425" cy="353316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  <a:latin typeface="Arial Black" panose="020B0A04020102020204" pitchFamily="34" charset="0"/>
              </a:rPr>
              <a:t>tab</a:t>
            </a:r>
            <a:endParaRPr lang="zh-TW" altLang="en-US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矩形: 按鈕形 19">
            <a:extLst>
              <a:ext uri="{FF2B5EF4-FFF2-40B4-BE49-F238E27FC236}">
                <a16:creationId xmlns:a16="http://schemas.microsoft.com/office/drawing/2014/main" id="{AA4D5956-4B08-4CFB-A3E8-0EF4B8B7D15E}"/>
              </a:ext>
            </a:extLst>
          </p:cNvPr>
          <p:cNvSpPr/>
          <p:nvPr/>
        </p:nvSpPr>
        <p:spPr>
          <a:xfrm rot="20638857">
            <a:off x="5679979" y="2520057"/>
            <a:ext cx="519416" cy="484848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rgbClr val="FF0000"/>
                </a:solidFill>
                <a:latin typeface="Arial Black" panose="020B0A04020102020204" pitchFamily="34" charset="0"/>
                <a:sym typeface="Symbol" panose="05050102010706020507" pitchFamily="18" charset="2"/>
              </a:rPr>
              <a:t></a:t>
            </a:r>
            <a:endParaRPr lang="zh-TW" altLang="en-US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203B913-4A27-4723-B7F0-1475F97705E9}"/>
              </a:ext>
            </a:extLst>
          </p:cNvPr>
          <p:cNvSpPr/>
          <p:nvPr/>
        </p:nvSpPr>
        <p:spPr>
          <a:xfrm>
            <a:off x="4983286" y="5020403"/>
            <a:ext cx="9140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6000" b="1" dirty="0">
                <a:solidFill>
                  <a:srgbClr val="FF0000"/>
                </a:solidFill>
                <a:sym typeface="Wingdings" panose="05000000000000000000" pitchFamily="2" charset="2"/>
              </a:rPr>
              <a:t></a:t>
            </a:r>
            <a:endParaRPr lang="zh-TW" alt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17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1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3" grpId="0"/>
      <p:bldP spid="13" grpId="1"/>
      <p:bldP spid="13" grpId="2"/>
      <p:bldP spid="9" grpId="0" animBg="1"/>
      <p:bldP spid="19" grpId="0" animBg="1"/>
      <p:bldP spid="19" grpId="1" animBg="1"/>
      <p:bldP spid="19" grpId="2" animBg="1"/>
      <p:bldP spid="8" grpId="0"/>
      <p:bldP spid="8" grpId="1"/>
      <p:bldP spid="8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CB1B6CE4-BDAA-43CB-ACBA-432E5779E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1560" y="1587597"/>
            <a:ext cx="4127207" cy="1925347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829BD3BA-30E7-4165-ABE6-10BD9EF2E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286"/>
            <a:ext cx="7886700" cy="1325563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Cooper Black" panose="0208090404030B020404" pitchFamily="18" charset="0"/>
              </a:rPr>
              <a:t>Excel – Spreadsheet </a:t>
            </a:r>
            <a:r>
              <a:rPr lang="zh-TW" altLang="en-US" b="1" dirty="0">
                <a:solidFill>
                  <a:srgbClr val="FF0000"/>
                </a:solidFill>
                <a:latin typeface="Cooper Black" panose="0208090404030B020404" pitchFamily="18" charset="0"/>
              </a:rPr>
              <a:t>試算表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8024067-28EC-4449-AB75-D2FBA0E63799}"/>
              </a:ext>
            </a:extLst>
          </p:cNvPr>
          <p:cNvSpPr/>
          <p:nvPr/>
        </p:nvSpPr>
        <p:spPr>
          <a:xfrm>
            <a:off x="628649" y="1690689"/>
            <a:ext cx="135601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800" dirty="0"/>
              <a:t>Tip #6:</a:t>
            </a:r>
            <a:endParaRPr lang="zh-TW" altLang="en-US" sz="28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83781F9-5352-4DE8-84B1-E082EFE10AD8}"/>
              </a:ext>
            </a:extLst>
          </p:cNvPr>
          <p:cNvSpPr/>
          <p:nvPr/>
        </p:nvSpPr>
        <p:spPr>
          <a:xfrm>
            <a:off x="1984664" y="1690689"/>
            <a:ext cx="30944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/>
              <a:t>“</a:t>
            </a:r>
            <a:r>
              <a:rPr lang="en-US" altLang="zh-TW" sz="2800" dirty="0">
                <a:solidFill>
                  <a:srgbClr val="FF0000"/>
                </a:solidFill>
              </a:rPr>
              <a:t>modify</a:t>
            </a:r>
            <a:r>
              <a:rPr lang="en-US" altLang="zh-TW" sz="2800" dirty="0"/>
              <a:t>” equation</a:t>
            </a:r>
          </a:p>
          <a:p>
            <a:r>
              <a:rPr lang="en-US" altLang="zh-TW" sz="2800" dirty="0"/>
              <a:t>“</a:t>
            </a:r>
            <a:r>
              <a:rPr lang="zh-TW" altLang="en-US" sz="2800" dirty="0">
                <a:solidFill>
                  <a:srgbClr val="FF0000"/>
                </a:solidFill>
              </a:rPr>
              <a:t>改變</a:t>
            </a:r>
            <a:r>
              <a:rPr lang="en-US" altLang="zh-TW" sz="2800" dirty="0"/>
              <a:t>” </a:t>
            </a:r>
            <a:r>
              <a:rPr lang="zh-TW" altLang="en-US" sz="2800" dirty="0"/>
              <a:t>公式</a:t>
            </a:r>
            <a:endParaRPr lang="en-US" altLang="zh-TW" sz="2800" dirty="0"/>
          </a:p>
          <a:p>
            <a:r>
              <a:rPr lang="en-US" altLang="zh-TW" sz="2800" dirty="0"/>
              <a:t>…</a:t>
            </a:r>
            <a:endParaRPr lang="zh-TW" altLang="en-US" sz="2800" dirty="0"/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:a16="http://schemas.microsoft.com/office/drawing/2014/main" id="{307322CC-53CB-42F9-987D-EC1D0DDD2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CAC7-08D7-430B-854D-C27594099103}" type="slidenum">
              <a:rPr lang="zh-TW" altLang="en-US" smtClean="0"/>
              <a:t>3</a:t>
            </a:fld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90FFDC0-3428-47B9-9B6F-E2E5044376E7}"/>
              </a:ext>
            </a:extLst>
          </p:cNvPr>
          <p:cNvSpPr/>
          <p:nvPr/>
        </p:nvSpPr>
        <p:spPr>
          <a:xfrm rot="20591627">
            <a:off x="5674966" y="2944881"/>
            <a:ext cx="11369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dirty="0">
                <a:solidFill>
                  <a:srgbClr val="FF0000"/>
                </a:solidFill>
                <a:sym typeface="Wingdings" panose="05000000000000000000" pitchFamily="2" charset="2"/>
              </a:rPr>
              <a:t>Drag 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45D947A-D4E1-4D97-AA37-EFB54717336E}"/>
              </a:ext>
            </a:extLst>
          </p:cNvPr>
          <p:cNvSpPr/>
          <p:nvPr/>
        </p:nvSpPr>
        <p:spPr>
          <a:xfrm>
            <a:off x="7637904" y="1027907"/>
            <a:ext cx="7585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dirty="0">
                <a:solidFill>
                  <a:srgbClr val="FF0000"/>
                </a:solidFill>
                <a:sym typeface="Wingdings" panose="05000000000000000000" pitchFamily="2" charset="2"/>
              </a:rPr>
              <a:t>Click</a:t>
            </a:r>
          </a:p>
          <a:p>
            <a:pPr algn="ctr"/>
            <a:r>
              <a:rPr lang="en-US" altLang="zh-TW" sz="2400" dirty="0">
                <a:solidFill>
                  <a:srgbClr val="FF0000"/>
                </a:solidFill>
                <a:sym typeface="Wingdings" panose="05000000000000000000" pitchFamily="2" charset="2"/>
              </a:rPr>
              <a:t>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8B4A568-BB14-4593-A742-00FA81D68BB7}"/>
              </a:ext>
            </a:extLst>
          </p:cNvPr>
          <p:cNvSpPr/>
          <p:nvPr/>
        </p:nvSpPr>
        <p:spPr>
          <a:xfrm>
            <a:off x="6340265" y="1603707"/>
            <a:ext cx="857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>
                <a:solidFill>
                  <a:srgbClr val="FF0000"/>
                </a:solidFill>
                <a:sym typeface="Wingdings" panose="05000000000000000000" pitchFamily="2" charset="2"/>
              </a:rPr>
              <a:t>  </a:t>
            </a:r>
            <a:r>
              <a:rPr lang="zh-TW" altLang="en-US" sz="2800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zh-TW" altLang="en-US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803D31B7-38CA-4783-A08C-ABC3C99449E9}"/>
              </a:ext>
            </a:extLst>
          </p:cNvPr>
          <p:cNvSpPr/>
          <p:nvPr/>
        </p:nvSpPr>
        <p:spPr>
          <a:xfrm>
            <a:off x="7741096" y="204971"/>
            <a:ext cx="13276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TW" dirty="0">
                <a:solidFill>
                  <a:srgbClr val="7030A0"/>
                </a:solidFill>
                <a:sym typeface="Wingdings" panose="05000000000000000000" pitchFamily="2" charset="2"/>
              </a:rPr>
              <a:t>Formula Bar</a:t>
            </a:r>
          </a:p>
          <a:p>
            <a:pPr algn="r"/>
            <a:r>
              <a:rPr lang="zh-TW" altLang="en-US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公式欄</a:t>
            </a:r>
            <a:endParaRPr lang="zh-TW" altLang="en-US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22" name="直線單箭頭接點 21">
            <a:extLst>
              <a:ext uri="{FF2B5EF4-FFF2-40B4-BE49-F238E27FC236}">
                <a16:creationId xmlns:a16="http://schemas.microsoft.com/office/drawing/2014/main" id="{C943DE8C-EF02-43A6-8BB8-24108683F48F}"/>
              </a:ext>
            </a:extLst>
          </p:cNvPr>
          <p:cNvCxnSpPr/>
          <p:nvPr/>
        </p:nvCxnSpPr>
        <p:spPr>
          <a:xfrm>
            <a:off x="8763000" y="851302"/>
            <a:ext cx="0" cy="839387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13BC3DD1-92FE-43DC-8205-7365F6D4B28F}"/>
              </a:ext>
            </a:extLst>
          </p:cNvPr>
          <p:cNvCxnSpPr>
            <a:cxnSpLocks/>
          </p:cNvCxnSpPr>
          <p:nvPr/>
        </p:nvCxnSpPr>
        <p:spPr>
          <a:xfrm flipV="1">
            <a:off x="7409846" y="1979271"/>
            <a:ext cx="829460" cy="1304254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A0ECDD1A-8B97-4000-8544-56C2DCB3525A}"/>
              </a:ext>
            </a:extLst>
          </p:cNvPr>
          <p:cNvSpPr/>
          <p:nvPr/>
        </p:nvSpPr>
        <p:spPr>
          <a:xfrm>
            <a:off x="628649" y="4052889"/>
            <a:ext cx="135601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800" dirty="0"/>
              <a:t>Tip #7:</a:t>
            </a:r>
            <a:endParaRPr lang="zh-TW" altLang="en-US" sz="2800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28924FD-DD50-4B43-85F9-0F5B43638672}"/>
              </a:ext>
            </a:extLst>
          </p:cNvPr>
          <p:cNvSpPr/>
          <p:nvPr/>
        </p:nvSpPr>
        <p:spPr>
          <a:xfrm>
            <a:off x="1984664" y="4052889"/>
            <a:ext cx="30944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/>
              <a:t>Select “</a:t>
            </a:r>
            <a:r>
              <a:rPr lang="en-US" altLang="zh-TW" sz="2800" dirty="0">
                <a:solidFill>
                  <a:srgbClr val="FF0000"/>
                </a:solidFill>
              </a:rPr>
              <a:t>columns</a:t>
            </a:r>
            <a:r>
              <a:rPr lang="en-US" altLang="zh-TW" sz="2800" dirty="0"/>
              <a:t>”</a:t>
            </a:r>
          </a:p>
          <a:p>
            <a:r>
              <a:rPr lang="zh-TW" altLang="en-US" sz="2800" dirty="0"/>
              <a:t>選取 </a:t>
            </a:r>
            <a:r>
              <a:rPr lang="en-US" altLang="zh-TW" sz="2800" dirty="0"/>
              <a:t>“</a:t>
            </a:r>
            <a:r>
              <a:rPr lang="zh-TW" altLang="en-US" sz="2800" dirty="0">
                <a:solidFill>
                  <a:srgbClr val="FF0000"/>
                </a:solidFill>
              </a:rPr>
              <a:t>欄</a:t>
            </a:r>
            <a:r>
              <a:rPr lang="en-US" altLang="zh-TW" sz="2800" dirty="0"/>
              <a:t>”</a:t>
            </a:r>
          </a:p>
          <a:p>
            <a:r>
              <a:rPr lang="en-US" altLang="zh-TW" sz="2800" dirty="0"/>
              <a:t>Resize “</a:t>
            </a:r>
            <a:r>
              <a:rPr lang="en-US" altLang="zh-TW" sz="2800" dirty="0">
                <a:solidFill>
                  <a:srgbClr val="FF0000"/>
                </a:solidFill>
              </a:rPr>
              <a:t>col width</a:t>
            </a:r>
            <a:r>
              <a:rPr lang="en-US" altLang="zh-TW" sz="2800" dirty="0"/>
              <a:t>”</a:t>
            </a:r>
          </a:p>
          <a:p>
            <a:r>
              <a:rPr lang="zh-TW" altLang="en-US" sz="2800" dirty="0"/>
              <a:t>改變 </a:t>
            </a:r>
            <a:r>
              <a:rPr lang="en-US" altLang="zh-TW" sz="2800" dirty="0"/>
              <a:t>“</a:t>
            </a:r>
            <a:r>
              <a:rPr lang="zh-TW" altLang="en-US" sz="2800" dirty="0">
                <a:solidFill>
                  <a:srgbClr val="FF0000"/>
                </a:solidFill>
              </a:rPr>
              <a:t>欄寛</a:t>
            </a:r>
            <a:r>
              <a:rPr lang="en-US" altLang="zh-TW" sz="2800" dirty="0"/>
              <a:t>”</a:t>
            </a:r>
            <a:endParaRPr lang="zh-TW" altLang="en-US" sz="2800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8129D76-DB46-4D9F-8E10-D10874BF4DCD}"/>
              </a:ext>
            </a:extLst>
          </p:cNvPr>
          <p:cNvSpPr/>
          <p:nvPr/>
        </p:nvSpPr>
        <p:spPr>
          <a:xfrm>
            <a:off x="5552380" y="3845969"/>
            <a:ext cx="7601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dirty="0">
                <a:solidFill>
                  <a:srgbClr val="FF0000"/>
                </a:solidFill>
                <a:sym typeface="Wingdings" panose="05000000000000000000" pitchFamily="2" charset="2"/>
              </a:rPr>
              <a:t>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DC2F08A-6B77-420C-8C58-A2974D916EFF}"/>
              </a:ext>
            </a:extLst>
          </p:cNvPr>
          <p:cNvSpPr/>
          <p:nvPr/>
        </p:nvSpPr>
        <p:spPr>
          <a:xfrm>
            <a:off x="7977342" y="3845969"/>
            <a:ext cx="458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dirty="0">
                <a:solidFill>
                  <a:srgbClr val="FF0000"/>
                </a:solidFill>
                <a:sym typeface="Wingdings" panose="05000000000000000000" pitchFamily="2" charset="2"/>
              </a:rPr>
              <a:t>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pic>
        <p:nvPicPr>
          <p:cNvPr id="26" name="圖片 25">
            <a:extLst>
              <a:ext uri="{FF2B5EF4-FFF2-40B4-BE49-F238E27FC236}">
                <a16:creationId xmlns:a16="http://schemas.microsoft.com/office/drawing/2014/main" id="{F509C707-BCA6-45DB-8DC6-08EEC4F4B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088" y="4193657"/>
            <a:ext cx="3952381" cy="14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5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mph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3" grpId="1"/>
      <p:bldP spid="13" grpId="2"/>
      <p:bldP spid="16" grpId="0"/>
      <p:bldP spid="16" grpId="1"/>
      <p:bldP spid="16" grpId="2"/>
      <p:bldP spid="19" grpId="0"/>
      <p:bldP spid="23" grpId="0"/>
      <p:bldP spid="24" grpId="0"/>
      <p:bldP spid="24" grpId="1"/>
      <p:bldP spid="24" grpId="2"/>
      <p:bldP spid="25" grpId="0"/>
      <p:bldP spid="25" grpId="1"/>
      <p:bldP spid="25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AA49374-5D3F-439D-BE5A-734AEFF83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CAC7-08D7-430B-854D-C27594099103}" type="slidenum">
              <a:rPr lang="zh-TW" altLang="en-US" smtClean="0"/>
              <a:t>4</a:t>
            </a:fld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5921D80D-114F-417F-A591-C38AF089B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8375" y="1384138"/>
            <a:ext cx="4157931" cy="1925347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228ED30-CF93-487B-BAD7-523190065376}"/>
              </a:ext>
            </a:extLst>
          </p:cNvPr>
          <p:cNvSpPr/>
          <p:nvPr/>
        </p:nvSpPr>
        <p:spPr>
          <a:xfrm>
            <a:off x="628648" y="391393"/>
            <a:ext cx="135601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800" dirty="0"/>
              <a:t>Tip #8:</a:t>
            </a:r>
            <a:endParaRPr lang="zh-TW" altLang="en-US" sz="28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B5565CB-9DF9-440E-AEEC-85545729DB05}"/>
              </a:ext>
            </a:extLst>
          </p:cNvPr>
          <p:cNvSpPr/>
          <p:nvPr/>
        </p:nvSpPr>
        <p:spPr>
          <a:xfrm>
            <a:off x="1984664" y="391393"/>
            <a:ext cx="562703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/>
              <a:t>Press “</a:t>
            </a:r>
            <a:r>
              <a:rPr lang="en-US" altLang="zh-TW" sz="2800" dirty="0">
                <a:solidFill>
                  <a:srgbClr val="FF0000"/>
                </a:solidFill>
                <a:highlight>
                  <a:srgbClr val="FFFF00"/>
                </a:highlight>
              </a:rPr>
              <a:t>Ctrl ~</a:t>
            </a:r>
            <a:r>
              <a:rPr lang="en-US" altLang="zh-TW" sz="2800" dirty="0"/>
              <a:t>” (show equation</a:t>
            </a:r>
            <a:r>
              <a:rPr lang="en-US" altLang="zh-TW" sz="2800" dirty="0">
                <a:sym typeface="Wingdings" panose="05000000000000000000" pitchFamily="2" charset="2"/>
              </a:rPr>
              <a:t>/value</a:t>
            </a:r>
            <a:r>
              <a:rPr lang="en-US" altLang="zh-TW" sz="2800" dirty="0"/>
              <a:t>)</a:t>
            </a:r>
          </a:p>
          <a:p>
            <a:r>
              <a:rPr lang="zh-TW" altLang="en-US" sz="2800" dirty="0"/>
              <a:t>　按 </a:t>
            </a:r>
            <a:r>
              <a:rPr lang="en-US" altLang="zh-TW" sz="2800" dirty="0"/>
              <a:t>“</a:t>
            </a:r>
            <a:r>
              <a:rPr lang="en-US" altLang="zh-TW" sz="2800" dirty="0">
                <a:solidFill>
                  <a:srgbClr val="FF0000"/>
                </a:solidFill>
              </a:rPr>
              <a:t>Ctrl ~</a:t>
            </a:r>
            <a:r>
              <a:rPr lang="en-US" altLang="zh-TW" sz="2800" dirty="0"/>
              <a:t>” (</a:t>
            </a:r>
            <a:r>
              <a:rPr lang="zh-TW" altLang="en-US" sz="2800" dirty="0"/>
              <a:t>顯示 公式</a:t>
            </a:r>
            <a:r>
              <a:rPr lang="en-US" altLang="zh-TW" sz="2800" dirty="0">
                <a:sym typeface="Wingdings" panose="05000000000000000000" pitchFamily="2" charset="2"/>
              </a:rPr>
              <a:t>/</a:t>
            </a:r>
            <a:r>
              <a:rPr lang="zh-TW" altLang="en-US" sz="2800" dirty="0">
                <a:sym typeface="Wingdings" panose="05000000000000000000" pitchFamily="2" charset="2"/>
              </a:rPr>
              <a:t>數值</a:t>
            </a:r>
            <a:r>
              <a:rPr lang="en-US" altLang="zh-TW" sz="2800" dirty="0"/>
              <a:t>)</a:t>
            </a:r>
          </a:p>
          <a:p>
            <a:r>
              <a:rPr lang="en-US" altLang="zh-TW" sz="2800" dirty="0">
                <a:solidFill>
                  <a:srgbClr val="FF0000"/>
                </a:solidFill>
              </a:rPr>
              <a:t>=</a:t>
            </a:r>
            <a:r>
              <a:rPr lang="en-US" altLang="zh-TW" sz="2800" dirty="0"/>
              <a:t>SUM(A1:A3,C1:C3)</a:t>
            </a:r>
          </a:p>
          <a:p>
            <a:r>
              <a:rPr lang="en-US" altLang="zh-TW" sz="2800" dirty="0">
                <a:solidFill>
                  <a:srgbClr val="FF0000"/>
                </a:solidFill>
              </a:rPr>
              <a:t>30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  <p:cxnSp>
        <p:nvCxnSpPr>
          <p:cNvPr id="6" name="直線單箭頭接點 5">
            <a:extLst>
              <a:ext uri="{FF2B5EF4-FFF2-40B4-BE49-F238E27FC236}">
                <a16:creationId xmlns:a16="http://schemas.microsoft.com/office/drawing/2014/main" id="{3B307747-A8A7-4EF3-8486-E2493712B968}"/>
              </a:ext>
            </a:extLst>
          </p:cNvPr>
          <p:cNvCxnSpPr>
            <a:cxnSpLocks/>
          </p:cNvCxnSpPr>
          <p:nvPr/>
        </p:nvCxnSpPr>
        <p:spPr>
          <a:xfrm flipV="1">
            <a:off x="6024820" y="3126922"/>
            <a:ext cx="662500" cy="365125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71EDF98E-8330-4337-8CD4-277C028F2F67}"/>
              </a:ext>
            </a:extLst>
          </p:cNvPr>
          <p:cNvSpPr/>
          <p:nvPr/>
        </p:nvSpPr>
        <p:spPr>
          <a:xfrm>
            <a:off x="8084137" y="2813135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>
                <a:solidFill>
                  <a:srgbClr val="FF0000"/>
                </a:solidFill>
                <a:latin typeface="Arial Black" panose="020B0A04020102020204" pitchFamily="34" charset="0"/>
              </a:rPr>
              <a:t>30</a:t>
            </a:r>
            <a:endParaRPr lang="zh-TW" altLang="en-US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3A6F9F3-3750-464A-8930-15465DDECE0F}"/>
              </a:ext>
            </a:extLst>
          </p:cNvPr>
          <p:cNvSpPr/>
          <p:nvPr/>
        </p:nvSpPr>
        <p:spPr>
          <a:xfrm>
            <a:off x="628648" y="3530833"/>
            <a:ext cx="135601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800" dirty="0"/>
              <a:t>Tip #9:</a:t>
            </a:r>
            <a:endParaRPr lang="zh-TW" altLang="en-US" sz="28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A471B87-139E-4CAF-B55D-40832F30A1CB}"/>
              </a:ext>
            </a:extLst>
          </p:cNvPr>
          <p:cNvSpPr/>
          <p:nvPr/>
        </p:nvSpPr>
        <p:spPr>
          <a:xfrm>
            <a:off x="1984664" y="3530833"/>
            <a:ext cx="53082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/>
              <a:t>Enter </a:t>
            </a:r>
            <a:r>
              <a:rPr lang="en-US" altLang="zh-TW" sz="28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altLang="zh-TW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TW" sz="28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zh-TW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TW" sz="28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altLang="zh-TW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TW" sz="28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altLang="zh-TW" sz="2800" dirty="0"/>
              <a:t> using “</a:t>
            </a:r>
            <a:r>
              <a:rPr lang="en-US" altLang="zh-TW" sz="2800" dirty="0">
                <a:solidFill>
                  <a:srgbClr val="FF0000"/>
                </a:solidFill>
              </a:rPr>
              <a:t>Keypad</a:t>
            </a:r>
            <a:r>
              <a:rPr lang="en-US" altLang="zh-TW" sz="2800" dirty="0"/>
              <a:t>”</a:t>
            </a:r>
          </a:p>
          <a:p>
            <a:r>
              <a:rPr lang="zh-TW" altLang="en-US" sz="2800" dirty="0"/>
              <a:t>利用 </a:t>
            </a:r>
            <a:r>
              <a:rPr lang="en-US" altLang="zh-TW" sz="2800" dirty="0"/>
              <a:t>“</a:t>
            </a:r>
            <a:r>
              <a:rPr lang="zh-TW" altLang="en-US" sz="2800" dirty="0">
                <a:solidFill>
                  <a:srgbClr val="FF0000"/>
                </a:solidFill>
              </a:rPr>
              <a:t>數字鍵盤</a:t>
            </a:r>
            <a:r>
              <a:rPr lang="en-US" altLang="zh-TW" sz="2800" dirty="0"/>
              <a:t>” </a:t>
            </a:r>
            <a:r>
              <a:rPr lang="zh-TW" altLang="en-US" sz="2800" dirty="0"/>
              <a:t>輸入 </a:t>
            </a:r>
            <a:r>
              <a:rPr lang="en-US" altLang="zh-TW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+,-,*,/</a:t>
            </a:r>
            <a:endParaRPr lang="en-US" altLang="zh-TW" sz="2800" dirty="0"/>
          </a:p>
          <a:p>
            <a:r>
              <a:rPr lang="en-US" altLang="zh-TW" sz="2800" dirty="0">
                <a:solidFill>
                  <a:srgbClr val="FF0000"/>
                </a:solidFill>
              </a:rPr>
              <a:t>=</a:t>
            </a:r>
            <a:r>
              <a:rPr lang="en-US" altLang="zh-TW" sz="2800" dirty="0"/>
              <a:t>(A1+B1+C1+D1)*10</a:t>
            </a:r>
          </a:p>
        </p:txBody>
      </p:sp>
      <p:pic>
        <p:nvPicPr>
          <p:cNvPr id="10" name="Picture 2" descr="https://mrszeto.net/home/javascript/keyboard.png">
            <a:extLst>
              <a:ext uri="{FF2B5EF4-FFF2-40B4-BE49-F238E27FC236}">
                <a16:creationId xmlns:a16="http://schemas.microsoft.com/office/drawing/2014/main" id="{29A66790-FEF3-4EBB-8F29-1206C1612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517" y="4906510"/>
            <a:ext cx="6168825" cy="167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箭號: 向下 10">
            <a:extLst>
              <a:ext uri="{FF2B5EF4-FFF2-40B4-BE49-F238E27FC236}">
                <a16:creationId xmlns:a16="http://schemas.microsoft.com/office/drawing/2014/main" id="{C69F6C5E-170E-4B96-8B1B-4A5A37864CCC}"/>
              </a:ext>
            </a:extLst>
          </p:cNvPr>
          <p:cNvSpPr/>
          <p:nvPr/>
        </p:nvSpPr>
        <p:spPr>
          <a:xfrm>
            <a:off x="7230463" y="4416503"/>
            <a:ext cx="592435" cy="690062"/>
          </a:xfrm>
          <a:prstGeom prst="down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5910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1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 animBg="1"/>
      <p:bldP spid="11" grpId="1" animBg="1"/>
      <p:bldP spid="11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8C8520D7-FB09-47DD-AC65-B9E7981DA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9302" y="1049581"/>
            <a:ext cx="4470926" cy="422473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1CAAAD85-46B6-4290-BCF3-FF6914182B37}"/>
              </a:ext>
            </a:extLst>
          </p:cNvPr>
          <p:cNvSpPr/>
          <p:nvPr/>
        </p:nvSpPr>
        <p:spPr>
          <a:xfrm>
            <a:off x="628650" y="445576"/>
            <a:ext cx="135601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800" dirty="0"/>
              <a:t>Tip #10:</a:t>
            </a:r>
            <a:endParaRPr lang="zh-TW" altLang="en-US" sz="28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C00D98C-94C2-44D9-8338-F903A91E8240}"/>
              </a:ext>
            </a:extLst>
          </p:cNvPr>
          <p:cNvSpPr/>
          <p:nvPr/>
        </p:nvSpPr>
        <p:spPr>
          <a:xfrm>
            <a:off x="2207688" y="445576"/>
            <a:ext cx="283266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/>
              <a:t>“</a:t>
            </a:r>
            <a:r>
              <a:rPr lang="en-US" altLang="zh-TW" sz="2800" dirty="0">
                <a:solidFill>
                  <a:srgbClr val="FF0000"/>
                </a:solidFill>
              </a:rPr>
              <a:t>Copy equation</a:t>
            </a:r>
            <a:r>
              <a:rPr lang="en-US" altLang="zh-TW" sz="2800" dirty="0"/>
              <a:t>”</a:t>
            </a:r>
          </a:p>
          <a:p>
            <a:r>
              <a:rPr lang="en-US" altLang="zh-TW" sz="2800" dirty="0"/>
              <a:t>“</a:t>
            </a:r>
            <a:r>
              <a:rPr lang="zh-TW" altLang="en-US" sz="2800" dirty="0">
                <a:solidFill>
                  <a:srgbClr val="FF0000"/>
                </a:solidFill>
              </a:rPr>
              <a:t>複製公式</a:t>
            </a:r>
            <a:r>
              <a:rPr lang="en-US" altLang="zh-TW" sz="2800" dirty="0"/>
              <a:t>”</a:t>
            </a:r>
          </a:p>
          <a:p>
            <a:r>
              <a:rPr lang="en-US" altLang="zh-TW" sz="2800" dirty="0">
                <a:solidFill>
                  <a:srgbClr val="FF0000"/>
                </a:solidFill>
              </a:rPr>
              <a:t>=</a:t>
            </a:r>
            <a:r>
              <a:rPr lang="en-US" altLang="zh-TW" sz="2800" dirty="0"/>
              <a:t>SUM(A</a:t>
            </a:r>
            <a:r>
              <a:rPr lang="en-US" altLang="zh-TW" sz="2800" dirty="0">
                <a:solidFill>
                  <a:srgbClr val="FF0000"/>
                </a:solidFill>
              </a:rPr>
              <a:t>1</a:t>
            </a:r>
            <a:r>
              <a:rPr lang="en-US" altLang="zh-TW" sz="2800" dirty="0"/>
              <a:t>:C</a:t>
            </a:r>
            <a:r>
              <a:rPr lang="en-US" altLang="zh-TW" sz="2800" dirty="0">
                <a:solidFill>
                  <a:srgbClr val="FF0000"/>
                </a:solidFill>
              </a:rPr>
              <a:t>1</a:t>
            </a:r>
            <a:r>
              <a:rPr lang="en-US" altLang="zh-TW" sz="2800" dirty="0"/>
              <a:t>)</a:t>
            </a:r>
          </a:p>
          <a:p>
            <a:r>
              <a:rPr lang="en-US" altLang="zh-TW" sz="2800" dirty="0">
                <a:solidFill>
                  <a:srgbClr val="FF0000"/>
                </a:solidFill>
              </a:rPr>
              <a:t>=</a:t>
            </a:r>
            <a:r>
              <a:rPr lang="en-US" altLang="zh-TW" sz="2800" dirty="0"/>
              <a:t>SUM(A</a:t>
            </a:r>
            <a:r>
              <a:rPr lang="en-US" altLang="zh-TW" sz="2800" dirty="0">
                <a:solidFill>
                  <a:srgbClr val="FF0000"/>
                </a:solidFill>
              </a:rPr>
              <a:t>2</a:t>
            </a:r>
            <a:r>
              <a:rPr lang="en-US" altLang="zh-TW" sz="2800" dirty="0"/>
              <a:t>:C</a:t>
            </a:r>
            <a:r>
              <a:rPr lang="en-US" altLang="zh-TW" sz="2800" dirty="0">
                <a:solidFill>
                  <a:srgbClr val="FF0000"/>
                </a:solidFill>
              </a:rPr>
              <a:t>2</a:t>
            </a:r>
            <a:r>
              <a:rPr lang="en-US" altLang="zh-TW" sz="2800" dirty="0"/>
              <a:t>)</a:t>
            </a:r>
          </a:p>
          <a:p>
            <a:r>
              <a:rPr lang="en-US" altLang="zh-TW" sz="2800" dirty="0">
                <a:solidFill>
                  <a:srgbClr val="FF0000"/>
                </a:solidFill>
              </a:rPr>
              <a:t>=</a:t>
            </a:r>
            <a:r>
              <a:rPr lang="en-US" altLang="zh-TW" sz="2800" dirty="0"/>
              <a:t>SUM(A</a:t>
            </a:r>
            <a:r>
              <a:rPr lang="en-US" altLang="zh-TW" sz="2800" dirty="0">
                <a:solidFill>
                  <a:srgbClr val="FF0000"/>
                </a:solidFill>
              </a:rPr>
              <a:t>3</a:t>
            </a:r>
            <a:r>
              <a:rPr lang="en-US" altLang="zh-TW" sz="2800" dirty="0"/>
              <a:t>:C</a:t>
            </a:r>
            <a:r>
              <a:rPr lang="en-US" altLang="zh-TW" sz="2800" dirty="0">
                <a:solidFill>
                  <a:srgbClr val="FF0000"/>
                </a:solidFill>
              </a:rPr>
              <a:t>3</a:t>
            </a:r>
            <a:r>
              <a:rPr lang="en-US" altLang="zh-TW" sz="2800" dirty="0"/>
              <a:t>)</a:t>
            </a:r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:a16="http://schemas.microsoft.com/office/drawing/2014/main" id="{307322CC-53CB-42F9-987D-EC1D0DDD2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CAC7-08D7-430B-854D-C27594099103}" type="slidenum">
              <a:rPr lang="zh-TW" altLang="en-US" smtClean="0"/>
              <a:t>5</a:t>
            </a:fld>
            <a:endParaRPr lang="zh-TW" altLang="en-US"/>
          </a:p>
        </p:txBody>
      </p:sp>
      <p:cxnSp>
        <p:nvCxnSpPr>
          <p:cNvPr id="15" name="直線單箭頭接點 14">
            <a:extLst>
              <a:ext uri="{FF2B5EF4-FFF2-40B4-BE49-F238E27FC236}">
                <a16:creationId xmlns:a16="http://schemas.microsoft.com/office/drawing/2014/main" id="{0EF031F0-21FA-4595-BF59-AF005B7F5C90}"/>
              </a:ext>
            </a:extLst>
          </p:cNvPr>
          <p:cNvCxnSpPr>
            <a:cxnSpLocks/>
          </p:cNvCxnSpPr>
          <p:nvPr/>
        </p:nvCxnSpPr>
        <p:spPr>
          <a:xfrm flipH="1">
            <a:off x="7243733" y="2076741"/>
            <a:ext cx="0" cy="504000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545D947A-D4E1-4D97-AA37-EFB54717336E}"/>
              </a:ext>
            </a:extLst>
          </p:cNvPr>
          <p:cNvSpPr/>
          <p:nvPr/>
        </p:nvSpPr>
        <p:spPr>
          <a:xfrm>
            <a:off x="7228589" y="3417160"/>
            <a:ext cx="458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dirty="0">
                <a:solidFill>
                  <a:srgbClr val="FF0000"/>
                </a:solidFill>
                <a:sym typeface="Wingdings" panose="05000000000000000000" pitchFamily="2" charset="2"/>
              </a:rPr>
              <a:t>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D7D1AAE-A669-4F7D-BEC4-CDEB9F2E6C3E}"/>
              </a:ext>
            </a:extLst>
          </p:cNvPr>
          <p:cNvSpPr/>
          <p:nvPr/>
        </p:nvSpPr>
        <p:spPr>
          <a:xfrm>
            <a:off x="628650" y="3262422"/>
            <a:ext cx="135601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800" dirty="0"/>
              <a:t>Tip #11:</a:t>
            </a:r>
            <a:endParaRPr lang="zh-TW" altLang="en-US" sz="2800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15CB01C-C4E4-4944-9B8A-28B599E22A0B}"/>
              </a:ext>
            </a:extLst>
          </p:cNvPr>
          <p:cNvSpPr/>
          <p:nvPr/>
        </p:nvSpPr>
        <p:spPr>
          <a:xfrm>
            <a:off x="2207687" y="3265920"/>
            <a:ext cx="22716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/>
              <a:t>“</a:t>
            </a:r>
            <a:r>
              <a:rPr lang="en-US" altLang="zh-TW" sz="2800" dirty="0">
                <a:solidFill>
                  <a:srgbClr val="FF0000"/>
                </a:solidFill>
                <a:highlight>
                  <a:srgbClr val="FFFF00"/>
                </a:highlight>
              </a:rPr>
              <a:t>Ctrl-Z</a:t>
            </a:r>
            <a:r>
              <a:rPr lang="en-US" altLang="zh-TW" sz="2800" dirty="0"/>
              <a:t>”</a:t>
            </a:r>
          </a:p>
          <a:p>
            <a:r>
              <a:rPr lang="en-US" altLang="zh-TW" sz="2800" dirty="0"/>
              <a:t>Undo </a:t>
            </a:r>
            <a:r>
              <a:rPr lang="zh-TW" altLang="en-US" sz="2800" dirty="0"/>
              <a:t>復原</a:t>
            </a:r>
            <a:endParaRPr lang="en-US" altLang="zh-TW" sz="2800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14F8C32-B30E-431E-8A83-97DB4498CB25}"/>
              </a:ext>
            </a:extLst>
          </p:cNvPr>
          <p:cNvSpPr/>
          <p:nvPr/>
        </p:nvSpPr>
        <p:spPr>
          <a:xfrm rot="16200000">
            <a:off x="2546771" y="4147571"/>
            <a:ext cx="87075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000" dirty="0">
                <a:solidFill>
                  <a:srgbClr val="FF0000"/>
                </a:solidFill>
                <a:latin typeface="SourceSansVF"/>
              </a:rPr>
              <a:t>⭯</a:t>
            </a:r>
            <a:endParaRPr lang="zh-TW" altLang="en-US" sz="6000" dirty="0">
              <a:solidFill>
                <a:srgbClr val="FF0000"/>
              </a:solidFill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588E170F-FBE3-48D3-8EC6-A7C68FFB8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837" y="5090778"/>
            <a:ext cx="2091679" cy="84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45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16" grpId="1"/>
      <p:bldP spid="16" grpId="2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F4892B4E-395A-422C-BF3D-741DCA68F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768" y="30480"/>
            <a:ext cx="7178086" cy="6797040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DC5724A-9758-4755-ADDD-616444847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CAC7-08D7-430B-854D-C27594099103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67FDB69-CB75-4C87-B854-A83482315627}"/>
              </a:ext>
            </a:extLst>
          </p:cNvPr>
          <p:cNvSpPr/>
          <p:nvPr/>
        </p:nvSpPr>
        <p:spPr>
          <a:xfrm>
            <a:off x="1214367" y="3010829"/>
            <a:ext cx="1929161" cy="8586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" name="直線單箭頭接點 4">
            <a:extLst>
              <a:ext uri="{FF2B5EF4-FFF2-40B4-BE49-F238E27FC236}">
                <a16:creationId xmlns:a16="http://schemas.microsoft.com/office/drawing/2014/main" id="{8F6D25D7-ACD7-4D9C-A15E-433F4FF62996}"/>
              </a:ext>
            </a:extLst>
          </p:cNvPr>
          <p:cNvCxnSpPr>
            <a:cxnSpLocks/>
          </p:cNvCxnSpPr>
          <p:nvPr/>
        </p:nvCxnSpPr>
        <p:spPr>
          <a:xfrm>
            <a:off x="2865863" y="3869474"/>
            <a:ext cx="602166" cy="2642838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單箭頭接點 7">
            <a:extLst>
              <a:ext uri="{FF2B5EF4-FFF2-40B4-BE49-F238E27FC236}">
                <a16:creationId xmlns:a16="http://schemas.microsoft.com/office/drawing/2014/main" id="{D8DE5F87-2428-40C4-ACD0-8580E7E7436F}"/>
              </a:ext>
            </a:extLst>
          </p:cNvPr>
          <p:cNvCxnSpPr>
            <a:cxnSpLocks/>
          </p:cNvCxnSpPr>
          <p:nvPr/>
        </p:nvCxnSpPr>
        <p:spPr>
          <a:xfrm flipV="1">
            <a:off x="4438185" y="4538546"/>
            <a:ext cx="1159727" cy="1628078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7B3E130D-E791-4B84-8A51-1AEECBDD68C2}"/>
              </a:ext>
            </a:extLst>
          </p:cNvPr>
          <p:cNvSpPr/>
          <p:nvPr/>
        </p:nvSpPr>
        <p:spPr>
          <a:xfrm>
            <a:off x="537475" y="215386"/>
            <a:ext cx="135601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800" dirty="0"/>
              <a:t>Tip #12: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2464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F36AFF1-E707-4652-8AF2-9B8EFABC8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CAC7-08D7-430B-854D-C27594099103}" type="slidenum">
              <a:rPr lang="zh-TW" altLang="en-US" smtClean="0"/>
              <a:t>7</a:t>
            </a:fld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4D19ECD6-73A9-4DDA-8DD0-E62450BAD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574" y="2471138"/>
            <a:ext cx="6382518" cy="2123164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25106D5-8224-41D6-8B12-1B119C01583C}"/>
              </a:ext>
            </a:extLst>
          </p:cNvPr>
          <p:cNvSpPr/>
          <p:nvPr/>
        </p:nvSpPr>
        <p:spPr>
          <a:xfrm>
            <a:off x="628650" y="1419720"/>
            <a:ext cx="135601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800" dirty="0"/>
              <a:t>Tip #13:</a:t>
            </a:r>
            <a:endParaRPr lang="zh-TW" altLang="en-US" sz="28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8A597B5-1140-4472-88F6-E08D28E496E7}"/>
              </a:ext>
            </a:extLst>
          </p:cNvPr>
          <p:cNvSpPr/>
          <p:nvPr/>
        </p:nvSpPr>
        <p:spPr>
          <a:xfrm>
            <a:off x="2207688" y="1419720"/>
            <a:ext cx="53056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/>
              <a:t>“</a:t>
            </a:r>
            <a:r>
              <a:rPr lang="en-US" altLang="zh-TW" sz="2800" dirty="0">
                <a:solidFill>
                  <a:srgbClr val="FF0000"/>
                </a:solidFill>
                <a:highlight>
                  <a:srgbClr val="FFFF00"/>
                </a:highlight>
              </a:rPr>
              <a:t>F9</a:t>
            </a:r>
            <a:r>
              <a:rPr lang="en-US" altLang="zh-TW" sz="2800" dirty="0"/>
              <a:t>”</a:t>
            </a:r>
          </a:p>
          <a:p>
            <a:r>
              <a:rPr lang="en-US" altLang="zh-TW" sz="2800" dirty="0">
                <a:solidFill>
                  <a:srgbClr val="FF0000"/>
                </a:solidFill>
              </a:rPr>
              <a:t>=</a:t>
            </a:r>
            <a:r>
              <a:rPr lang="en-US" altLang="zh-TW" sz="2800" dirty="0"/>
              <a:t>MIN(</a:t>
            </a:r>
            <a:r>
              <a:rPr lang="en-US" altLang="zh-TW" sz="2800" dirty="0">
                <a:highlight>
                  <a:srgbClr val="FFFF00"/>
                </a:highlight>
              </a:rPr>
              <a:t>SUM(A1:B3)</a:t>
            </a:r>
            <a:r>
              <a:rPr lang="en-US" altLang="zh-TW" sz="2800" dirty="0"/>
              <a:t>,</a:t>
            </a:r>
            <a:r>
              <a:rPr lang="en-US" altLang="zh-TW" sz="2800" dirty="0">
                <a:highlight>
                  <a:srgbClr val="FFFF00"/>
                </a:highlight>
              </a:rPr>
              <a:t>SUM(A2:C3)</a:t>
            </a:r>
            <a:r>
              <a:rPr lang="en-US" altLang="zh-TW" sz="2800" dirty="0"/>
              <a:t>)</a:t>
            </a:r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FEF04F88-D873-48B5-B219-F0D6845BD0A5}"/>
              </a:ext>
            </a:extLst>
          </p:cNvPr>
          <p:cNvSpPr txBox="1">
            <a:spLocks/>
          </p:cNvSpPr>
          <p:nvPr/>
        </p:nvSpPr>
        <p:spPr>
          <a:xfrm>
            <a:off x="628650" y="12128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Cooper Black" panose="0208090404030B020404" pitchFamily="18" charset="0"/>
                <a:ea typeface="+mj-ea"/>
                <a:cs typeface="+mj-cs"/>
              </a:defRPr>
            </a:lvl1pPr>
          </a:lstStyle>
          <a:p>
            <a:r>
              <a:rPr lang="en-US" altLang="zh-TW" dirty="0"/>
              <a:t>Excel – Spreadsheet </a:t>
            </a:r>
            <a:r>
              <a:rPr lang="zh-TW" altLang="en-US" dirty="0"/>
              <a:t>試算表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F6E67C4-5012-453F-918A-EF077A370851}"/>
              </a:ext>
            </a:extLst>
          </p:cNvPr>
          <p:cNvSpPr/>
          <p:nvPr/>
        </p:nvSpPr>
        <p:spPr>
          <a:xfrm>
            <a:off x="4154187" y="2544899"/>
            <a:ext cx="1053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  </a:t>
            </a:r>
            <a:r>
              <a:rPr lang="zh-TW" altLang="en-US" sz="3200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zh-TW" altLang="en-US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523EF9A-8D01-450A-A9BB-EB1EDF74C868}"/>
              </a:ext>
            </a:extLst>
          </p:cNvPr>
          <p:cNvSpPr/>
          <p:nvPr/>
        </p:nvSpPr>
        <p:spPr>
          <a:xfrm>
            <a:off x="628650" y="4849562"/>
            <a:ext cx="135601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800" dirty="0"/>
              <a:t>Tip #14:</a:t>
            </a:r>
            <a:endParaRPr lang="zh-TW" altLang="en-US" sz="28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2C57ED7-19ED-42C1-8B9A-6C0959BFBDE4}"/>
              </a:ext>
            </a:extLst>
          </p:cNvPr>
          <p:cNvSpPr/>
          <p:nvPr/>
        </p:nvSpPr>
        <p:spPr>
          <a:xfrm>
            <a:off x="2207689" y="4849562"/>
            <a:ext cx="3783536" cy="1727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TW" sz="2800" dirty="0"/>
              <a:t>Shortcut keys </a:t>
            </a:r>
            <a:r>
              <a:rPr lang="zh-TW" altLang="en-US" sz="2800" dirty="0"/>
              <a:t>快速鍵</a:t>
            </a:r>
            <a:endParaRPr lang="en-US" altLang="zh-TW" sz="2800" dirty="0"/>
          </a:p>
          <a:p>
            <a:pPr>
              <a:lnSpc>
                <a:spcPct val="130000"/>
              </a:lnSpc>
            </a:pPr>
            <a:r>
              <a:rPr lang="en-US" altLang="zh-TW" sz="2800" dirty="0"/>
              <a:t>“</a:t>
            </a:r>
            <a:r>
              <a:rPr lang="en-US" altLang="zh-TW" sz="2800" dirty="0">
                <a:solidFill>
                  <a:srgbClr val="FF0000"/>
                </a:solidFill>
              </a:rPr>
              <a:t>Ctrl-</a:t>
            </a:r>
            <a:r>
              <a:rPr lang="en-US" altLang="zh-TW" sz="2800" dirty="0" err="1">
                <a:solidFill>
                  <a:srgbClr val="FF0000"/>
                </a:solidFill>
                <a:highlight>
                  <a:srgbClr val="FFFF00"/>
                </a:highlight>
              </a:rPr>
              <a:t>PgUp</a:t>
            </a:r>
            <a:r>
              <a:rPr lang="en-US" altLang="zh-TW" sz="2800" dirty="0"/>
              <a:t>”, “</a:t>
            </a:r>
            <a:r>
              <a:rPr lang="en-US" altLang="zh-TW" sz="2800" dirty="0">
                <a:solidFill>
                  <a:srgbClr val="FF0000"/>
                </a:solidFill>
              </a:rPr>
              <a:t>Ctrl-</a:t>
            </a:r>
            <a:r>
              <a:rPr lang="en-US" altLang="zh-TW" sz="2800" dirty="0" err="1">
                <a:solidFill>
                  <a:srgbClr val="FF0000"/>
                </a:solidFill>
                <a:highlight>
                  <a:srgbClr val="FFFF00"/>
                </a:highlight>
              </a:rPr>
              <a:t>PgDn</a:t>
            </a:r>
            <a:r>
              <a:rPr lang="en-US" altLang="zh-TW" sz="2800" dirty="0"/>
              <a:t>”</a:t>
            </a:r>
          </a:p>
          <a:p>
            <a:pPr>
              <a:lnSpc>
                <a:spcPct val="130000"/>
              </a:lnSpc>
            </a:pPr>
            <a:r>
              <a:rPr lang="en-US" altLang="zh-TW" sz="2800" dirty="0"/>
              <a:t>“</a:t>
            </a:r>
            <a:r>
              <a:rPr lang="en-US" altLang="zh-TW" sz="2800" dirty="0">
                <a:solidFill>
                  <a:srgbClr val="FF0000"/>
                </a:solidFill>
              </a:rPr>
              <a:t>Ctrl-</a:t>
            </a:r>
            <a:r>
              <a:rPr lang="en-US" altLang="zh-TW" sz="2800" dirty="0">
                <a:solidFill>
                  <a:srgbClr val="FF0000"/>
                </a:solidFill>
                <a:highlight>
                  <a:srgbClr val="FFFF00"/>
                </a:highlight>
              </a:rPr>
              <a:t>Home</a:t>
            </a:r>
            <a:r>
              <a:rPr lang="en-US" altLang="zh-TW" sz="2800" dirty="0"/>
              <a:t>”, “</a:t>
            </a:r>
            <a:r>
              <a:rPr lang="en-US" altLang="zh-TW" sz="2800" dirty="0">
                <a:solidFill>
                  <a:srgbClr val="FF0000"/>
                </a:solidFill>
              </a:rPr>
              <a:t>Ctrl-</a:t>
            </a:r>
            <a:r>
              <a:rPr lang="en-US" altLang="zh-TW" sz="2800" dirty="0">
                <a:solidFill>
                  <a:srgbClr val="FF0000"/>
                </a:solidFill>
                <a:highlight>
                  <a:srgbClr val="FFFF00"/>
                </a:highlight>
              </a:rPr>
              <a:t>End</a:t>
            </a:r>
            <a:r>
              <a:rPr lang="en-US" altLang="zh-TW" sz="2800" dirty="0"/>
              <a:t>”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85769C2-5A71-42E7-856D-248A3EBD106F}"/>
              </a:ext>
            </a:extLst>
          </p:cNvPr>
          <p:cNvSpPr/>
          <p:nvPr/>
        </p:nvSpPr>
        <p:spPr>
          <a:xfrm>
            <a:off x="4680903" y="1235054"/>
            <a:ext cx="4314707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TW" altLang="en-US" dirty="0">
                <a:hlinkClick r:id="rId3"/>
              </a:rPr>
              <a:t>https://kknews.cc/zh-hk/tech/a86e6yx.html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1810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E9498A9-DB46-4D1F-90A2-16CC8E78C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CAC7-08D7-430B-854D-C27594099103}" type="slidenum">
              <a:rPr lang="zh-TW" altLang="en-US" smtClean="0"/>
              <a:t>8</a:t>
            </a:fld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56752090-6CB4-4A8C-83FC-0C19B0E6D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850" y="2507177"/>
            <a:ext cx="6748949" cy="3443108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5FE94F28-CABE-44A9-BE85-FC26B0CB58D9}"/>
              </a:ext>
            </a:extLst>
          </p:cNvPr>
          <p:cNvSpPr/>
          <p:nvPr/>
        </p:nvSpPr>
        <p:spPr>
          <a:xfrm>
            <a:off x="628650" y="1419720"/>
            <a:ext cx="135601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800" dirty="0"/>
              <a:t>Tip #15:</a:t>
            </a:r>
            <a:endParaRPr lang="zh-TW" altLang="en-US" sz="28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A3336EF-F52F-4D9A-A5A8-A1CC416A3E4F}"/>
              </a:ext>
            </a:extLst>
          </p:cNvPr>
          <p:cNvSpPr/>
          <p:nvPr/>
        </p:nvSpPr>
        <p:spPr>
          <a:xfrm>
            <a:off x="2207688" y="1419720"/>
            <a:ext cx="37740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/>
              <a:t>Select “</a:t>
            </a:r>
            <a:r>
              <a:rPr lang="en-US" altLang="zh-TW" sz="2800" dirty="0">
                <a:solidFill>
                  <a:srgbClr val="FF0000"/>
                </a:solidFill>
              </a:rPr>
              <a:t>worksheet</a:t>
            </a:r>
            <a:r>
              <a:rPr lang="en-US" altLang="zh-TW" sz="2800" dirty="0"/>
              <a:t>”</a:t>
            </a:r>
          </a:p>
          <a:p>
            <a:r>
              <a:rPr lang="zh-TW" altLang="en-US" sz="2800" dirty="0"/>
              <a:t>選取 </a:t>
            </a:r>
            <a:r>
              <a:rPr lang="en-US" altLang="zh-TW" sz="2800" dirty="0"/>
              <a:t>“</a:t>
            </a:r>
            <a:r>
              <a:rPr lang="zh-TW" altLang="en-US" sz="2800" dirty="0">
                <a:solidFill>
                  <a:srgbClr val="FF0000"/>
                </a:solidFill>
              </a:rPr>
              <a:t>工作表</a:t>
            </a:r>
            <a:r>
              <a:rPr lang="en-US" altLang="zh-TW" sz="2800" dirty="0"/>
              <a:t>”</a:t>
            </a:r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AD79062D-C096-4DA2-8D5A-3048C4250931}"/>
              </a:ext>
            </a:extLst>
          </p:cNvPr>
          <p:cNvSpPr txBox="1">
            <a:spLocks/>
          </p:cNvSpPr>
          <p:nvPr/>
        </p:nvSpPr>
        <p:spPr>
          <a:xfrm>
            <a:off x="628650" y="10604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Cooper Black" panose="0208090404030B020404" pitchFamily="18" charset="0"/>
                <a:ea typeface="+mj-ea"/>
                <a:cs typeface="+mj-cs"/>
              </a:defRPr>
            </a:lvl1pPr>
          </a:lstStyle>
          <a:p>
            <a:r>
              <a:rPr lang="en-US" altLang="zh-TW" dirty="0"/>
              <a:t>Excel – Spreadsheet </a:t>
            </a:r>
            <a:r>
              <a:rPr lang="zh-TW" altLang="en-US" dirty="0"/>
              <a:t>試算表</a:t>
            </a:r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4FF69D8F-5779-4F86-B657-E66C12E6131B}"/>
              </a:ext>
            </a:extLst>
          </p:cNvPr>
          <p:cNvCxnSpPr>
            <a:cxnSpLocks/>
          </p:cNvCxnSpPr>
          <p:nvPr/>
        </p:nvCxnSpPr>
        <p:spPr>
          <a:xfrm flipV="1">
            <a:off x="2543976" y="4507345"/>
            <a:ext cx="291588" cy="930936"/>
          </a:xfrm>
          <a:prstGeom prst="straightConnector1">
            <a:avLst/>
          </a:prstGeom>
          <a:ln w="38100"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782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14C078A-6C1C-4F0A-8DE4-7307002D7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6CAC7-08D7-430B-854D-C27594099103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5518490-A3EB-4121-BBDD-7D2E893F328C}"/>
              </a:ext>
            </a:extLst>
          </p:cNvPr>
          <p:cNvSpPr/>
          <p:nvPr/>
        </p:nvSpPr>
        <p:spPr>
          <a:xfrm>
            <a:off x="3385617" y="2644170"/>
            <a:ext cx="237276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altLang="zh-TW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END</a:t>
            </a:r>
            <a:endParaRPr lang="zh-TW" altLang="en-US" sz="9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8537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468</TotalTime>
  <Words>485</Words>
  <Application>Microsoft Office PowerPoint</Application>
  <PresentationFormat>如螢幕大小 (4:3)</PresentationFormat>
  <Paragraphs>99</Paragraphs>
  <Slides>9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21" baseType="lpstr">
      <vt:lpstr>SourceSansVF</vt:lpstr>
      <vt:lpstr>新細明體</vt:lpstr>
      <vt:lpstr>標楷體</vt:lpstr>
      <vt:lpstr>Arial</vt:lpstr>
      <vt:lpstr>Arial Black</vt:lpstr>
      <vt:lpstr>Calibri</vt:lpstr>
      <vt:lpstr>Calibri Light</vt:lpstr>
      <vt:lpstr>Cooper Black</vt:lpstr>
      <vt:lpstr>Courier New</vt:lpstr>
      <vt:lpstr>Symbol</vt:lpstr>
      <vt:lpstr>Wingdings</vt:lpstr>
      <vt:lpstr>Office 佈景主題</vt:lpstr>
      <vt:lpstr>Excel – Spreadsheet 試算表</vt:lpstr>
      <vt:lpstr>Excel – Spreadsheet 試算表</vt:lpstr>
      <vt:lpstr>Excel – Spreadsheet 試算表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Excel – Spreadsheet 試算表</dc:title>
  <dc:creator>user</dc:creator>
  <cp:lastModifiedBy>user</cp:lastModifiedBy>
  <cp:revision>78</cp:revision>
  <dcterms:created xsi:type="dcterms:W3CDTF">2024-03-01T01:38:54Z</dcterms:created>
  <dcterms:modified xsi:type="dcterms:W3CDTF">2024-03-02T02:27:30Z</dcterms:modified>
</cp:coreProperties>
</file>